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sldIdLst>
    <p:sldId id="279" r:id="rId2"/>
    <p:sldId id="274" r:id="rId3"/>
    <p:sldId id="291" r:id="rId4"/>
    <p:sldId id="280" r:id="rId5"/>
    <p:sldId id="292" r:id="rId6"/>
    <p:sldId id="293" r:id="rId7"/>
    <p:sldId id="294" r:id="rId8"/>
    <p:sldId id="295" r:id="rId9"/>
    <p:sldId id="296" r:id="rId10"/>
    <p:sldId id="297" r:id="rId11"/>
    <p:sldId id="281" r:id="rId12"/>
    <p:sldId id="258" r:id="rId13"/>
    <p:sldId id="282" r:id="rId14"/>
    <p:sldId id="259" r:id="rId15"/>
    <p:sldId id="283" r:id="rId16"/>
    <p:sldId id="284" r:id="rId17"/>
    <p:sldId id="285" r:id="rId18"/>
    <p:sldId id="261" r:id="rId19"/>
    <p:sldId id="298" r:id="rId20"/>
    <p:sldId id="299" r:id="rId21"/>
    <p:sldId id="302" r:id="rId22"/>
    <p:sldId id="304" r:id="rId23"/>
    <p:sldId id="309" r:id="rId24"/>
    <p:sldId id="310" r:id="rId25"/>
    <p:sldId id="305" r:id="rId26"/>
    <p:sldId id="306" r:id="rId27"/>
    <p:sldId id="307" r:id="rId28"/>
    <p:sldId id="308" r:id="rId29"/>
    <p:sldId id="286" r:id="rId30"/>
    <p:sldId id="311" r:id="rId31"/>
    <p:sldId id="312" r:id="rId32"/>
    <p:sldId id="313" r:id="rId33"/>
    <p:sldId id="287" r:id="rId34"/>
    <p:sldId id="314" r:id="rId35"/>
    <p:sldId id="288" r:id="rId36"/>
    <p:sldId id="315" r:id="rId37"/>
    <p:sldId id="268" r:id="rId38"/>
    <p:sldId id="316" r:id="rId39"/>
    <p:sldId id="317" r:id="rId40"/>
    <p:sldId id="318" r:id="rId41"/>
    <p:sldId id="289" r:id="rId42"/>
    <p:sldId id="290" r:id="rId43"/>
    <p:sldId id="262" r:id="rId44"/>
    <p:sldId id="319" r:id="rId45"/>
    <p:sldId id="320" r:id="rId46"/>
    <p:sldId id="321" r:id="rId47"/>
    <p:sldId id="322" r:id="rId48"/>
    <p:sldId id="264" r:id="rId49"/>
    <p:sldId id="323" r:id="rId50"/>
    <p:sldId id="325" r:id="rId51"/>
    <p:sldId id="326" r:id="rId52"/>
    <p:sldId id="324" r:id="rId53"/>
    <p:sldId id="263" r:id="rId54"/>
    <p:sldId id="328" r:id="rId55"/>
    <p:sldId id="329" r:id="rId56"/>
    <p:sldId id="330" r:id="rId57"/>
    <p:sldId id="331" r:id="rId58"/>
    <p:sldId id="332" r:id="rId59"/>
    <p:sldId id="327" r:id="rId60"/>
    <p:sldId id="351" r:id="rId61"/>
    <p:sldId id="353" r:id="rId62"/>
    <p:sldId id="354" r:id="rId63"/>
    <p:sldId id="355" r:id="rId64"/>
    <p:sldId id="356" r:id="rId65"/>
    <p:sldId id="357" r:id="rId66"/>
    <p:sldId id="352" r:id="rId67"/>
    <p:sldId id="266" r:id="rId68"/>
    <p:sldId id="340" r:id="rId69"/>
    <p:sldId id="341" r:id="rId70"/>
    <p:sldId id="342" r:id="rId71"/>
    <p:sldId id="343" r:id="rId72"/>
    <p:sldId id="344" r:id="rId73"/>
    <p:sldId id="339" r:id="rId74"/>
    <p:sldId id="345" r:id="rId75"/>
    <p:sldId id="267" r:id="rId76"/>
    <p:sldId id="346" r:id="rId77"/>
    <p:sldId id="269" r:id="rId78"/>
    <p:sldId id="347" r:id="rId79"/>
    <p:sldId id="348" r:id="rId80"/>
    <p:sldId id="275" r:id="rId81"/>
    <p:sldId id="349" r:id="rId82"/>
    <p:sldId id="350" r:id="rId83"/>
  </p:sldIdLst>
  <p:sldSz cx="9144000" cy="5143500" type="screen16x9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304" y="2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B02843A-0D83-F740-AFA8-35D59AAC8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Change sentence to </a:t>
            </a:r>
            <a:r>
              <a:rPr lang="el-GR" dirty="0" smtClean="0"/>
              <a:t>ὁ θεός γινόσκει τὴν ἀγαθὴν καρδίαν τῶν ἀνθρώπων</a:t>
            </a:r>
            <a:r>
              <a:rPr lang="es-ES_tradnl" dirty="0" smtClean="0"/>
              <a:t> - </a:t>
            </a:r>
            <a:r>
              <a:rPr lang="es-ES_tradnl" dirty="0" err="1" smtClean="0"/>
              <a:t>God</a:t>
            </a:r>
            <a:r>
              <a:rPr lang="es-ES_tradnl" dirty="0" smtClean="0"/>
              <a:t> </a:t>
            </a:r>
            <a:r>
              <a:rPr lang="es-ES_tradnl" dirty="0" err="1" smtClean="0"/>
              <a:t>knows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good</a:t>
            </a:r>
            <a:r>
              <a:rPr lang="es-ES_tradnl" dirty="0" smtClean="0"/>
              <a:t> </a:t>
            </a:r>
            <a:r>
              <a:rPr lang="es-ES_tradnl" dirty="0" err="1" smtClean="0"/>
              <a:t>heart</a:t>
            </a:r>
            <a:r>
              <a:rPr lang="es-ES_tradnl" dirty="0" smtClean="0"/>
              <a:t> of </a:t>
            </a:r>
            <a:r>
              <a:rPr lang="es-ES_tradnl" dirty="0" err="1" smtClean="0"/>
              <a:t>men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2843A-0D83-F740-AFA8-35D59AAC8E7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Change sentence to </a:t>
            </a:r>
            <a:r>
              <a:rPr lang="el-GR" dirty="0" smtClean="0"/>
              <a:t>ὁ θεός γινόσκει τὴν ἀγαθὴν καρδίαν τῶν ἀνθρώπων</a:t>
            </a:r>
            <a:r>
              <a:rPr lang="es-ES_tradnl" dirty="0" smtClean="0"/>
              <a:t> - </a:t>
            </a:r>
            <a:r>
              <a:rPr lang="es-ES_tradnl" dirty="0" err="1" smtClean="0"/>
              <a:t>God</a:t>
            </a:r>
            <a:r>
              <a:rPr lang="es-ES_tradnl" dirty="0" smtClean="0"/>
              <a:t> </a:t>
            </a:r>
            <a:r>
              <a:rPr lang="es-ES_tradnl" dirty="0" err="1" smtClean="0"/>
              <a:t>knows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good</a:t>
            </a:r>
            <a:r>
              <a:rPr lang="es-ES_tradnl" dirty="0" smtClean="0"/>
              <a:t> </a:t>
            </a:r>
            <a:r>
              <a:rPr lang="es-ES_tradnl" dirty="0" err="1" smtClean="0"/>
              <a:t>heart</a:t>
            </a:r>
            <a:r>
              <a:rPr lang="es-ES_tradnl" dirty="0" smtClean="0"/>
              <a:t> of </a:t>
            </a:r>
            <a:r>
              <a:rPr lang="es-ES_tradnl" dirty="0" err="1" smtClean="0"/>
              <a:t>men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2843A-0D83-F740-AFA8-35D59AAC8E7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Change sentence to </a:t>
            </a:r>
            <a:r>
              <a:rPr lang="el-GR" dirty="0" smtClean="0"/>
              <a:t>ὁ θεός γινόσκει τὴν ἀγαθὴν καρδίαν τῶν ἀνθρώπων</a:t>
            </a:r>
            <a:r>
              <a:rPr lang="es-ES_tradnl" dirty="0" smtClean="0"/>
              <a:t> - </a:t>
            </a:r>
            <a:r>
              <a:rPr lang="es-ES_tradnl" dirty="0" err="1" smtClean="0"/>
              <a:t>God</a:t>
            </a:r>
            <a:r>
              <a:rPr lang="es-ES_tradnl" dirty="0" smtClean="0"/>
              <a:t> </a:t>
            </a:r>
            <a:r>
              <a:rPr lang="es-ES_tradnl" dirty="0" err="1" smtClean="0"/>
              <a:t>knows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good</a:t>
            </a:r>
            <a:r>
              <a:rPr lang="es-ES_tradnl" dirty="0" smtClean="0"/>
              <a:t> </a:t>
            </a:r>
            <a:r>
              <a:rPr lang="es-ES_tradnl" dirty="0" err="1" smtClean="0"/>
              <a:t>heart</a:t>
            </a:r>
            <a:r>
              <a:rPr lang="es-ES_tradnl" dirty="0" smtClean="0"/>
              <a:t> of </a:t>
            </a:r>
            <a:r>
              <a:rPr lang="es-ES_tradnl" dirty="0" err="1" smtClean="0"/>
              <a:t>men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2843A-0D83-F740-AFA8-35D59AAC8E7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Change sentence to </a:t>
            </a:r>
            <a:r>
              <a:rPr lang="el-GR" dirty="0" smtClean="0"/>
              <a:t>ὁ θεός γινόσκει τὴν ἀγαθὴν καρδίαν τῶν ἀνθρώπων</a:t>
            </a:r>
            <a:r>
              <a:rPr lang="es-ES_tradnl" dirty="0" smtClean="0"/>
              <a:t> - </a:t>
            </a:r>
            <a:r>
              <a:rPr lang="es-ES_tradnl" dirty="0" err="1" smtClean="0"/>
              <a:t>God</a:t>
            </a:r>
            <a:r>
              <a:rPr lang="es-ES_tradnl" dirty="0" smtClean="0"/>
              <a:t> </a:t>
            </a:r>
            <a:r>
              <a:rPr lang="es-ES_tradnl" dirty="0" err="1" smtClean="0"/>
              <a:t>knows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good</a:t>
            </a:r>
            <a:r>
              <a:rPr lang="es-ES_tradnl" dirty="0" smtClean="0"/>
              <a:t> </a:t>
            </a:r>
            <a:r>
              <a:rPr lang="es-ES_tradnl" dirty="0" err="1" smtClean="0"/>
              <a:t>heart</a:t>
            </a:r>
            <a:r>
              <a:rPr lang="es-ES_tradnl" dirty="0" smtClean="0"/>
              <a:t> of </a:t>
            </a:r>
            <a:r>
              <a:rPr lang="es-ES_tradnl" dirty="0" err="1" smtClean="0"/>
              <a:t>men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2843A-0D83-F740-AFA8-35D59AAC8E7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Change sentence to </a:t>
            </a:r>
            <a:r>
              <a:rPr lang="el-GR" dirty="0" smtClean="0"/>
              <a:t>ὁ θεός γινόσκει τὴν ἀγαθὴν καρδίαν τῶν ἀνθρώπων</a:t>
            </a:r>
            <a:r>
              <a:rPr lang="es-ES_tradnl" dirty="0" smtClean="0"/>
              <a:t> - </a:t>
            </a:r>
            <a:r>
              <a:rPr lang="es-ES_tradnl" dirty="0" err="1" smtClean="0"/>
              <a:t>God</a:t>
            </a:r>
            <a:r>
              <a:rPr lang="es-ES_tradnl" dirty="0" smtClean="0"/>
              <a:t> </a:t>
            </a:r>
            <a:r>
              <a:rPr lang="es-ES_tradnl" dirty="0" err="1" smtClean="0"/>
              <a:t>knows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good</a:t>
            </a:r>
            <a:r>
              <a:rPr lang="es-ES_tradnl" dirty="0" smtClean="0"/>
              <a:t> </a:t>
            </a:r>
            <a:r>
              <a:rPr lang="es-ES_tradnl" dirty="0" err="1" smtClean="0"/>
              <a:t>heart</a:t>
            </a:r>
            <a:r>
              <a:rPr lang="es-ES_tradnl" dirty="0" smtClean="0"/>
              <a:t> of </a:t>
            </a:r>
            <a:r>
              <a:rPr lang="es-ES_tradnl" dirty="0" err="1" smtClean="0"/>
              <a:t>men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2843A-0D83-F740-AFA8-35D59AAC8E7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Change sentence to </a:t>
            </a:r>
            <a:r>
              <a:rPr lang="el-GR" dirty="0" smtClean="0"/>
              <a:t>ὁ θεός γινόσκει τὴν ἀγαθὴν καρδίαν τῶν ἀνθρώπων</a:t>
            </a:r>
            <a:r>
              <a:rPr lang="es-ES_tradnl" dirty="0" smtClean="0"/>
              <a:t> - </a:t>
            </a:r>
            <a:r>
              <a:rPr lang="es-ES_tradnl" dirty="0" err="1" smtClean="0"/>
              <a:t>God</a:t>
            </a:r>
            <a:r>
              <a:rPr lang="es-ES_tradnl" dirty="0" smtClean="0"/>
              <a:t> </a:t>
            </a:r>
            <a:r>
              <a:rPr lang="es-ES_tradnl" dirty="0" err="1" smtClean="0"/>
              <a:t>knows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good</a:t>
            </a:r>
            <a:r>
              <a:rPr lang="es-ES_tradnl" dirty="0" smtClean="0"/>
              <a:t> </a:t>
            </a:r>
            <a:r>
              <a:rPr lang="es-ES_tradnl" dirty="0" err="1" smtClean="0"/>
              <a:t>heart</a:t>
            </a:r>
            <a:r>
              <a:rPr lang="es-ES_tradnl" dirty="0" smtClean="0"/>
              <a:t> of </a:t>
            </a:r>
            <a:r>
              <a:rPr lang="es-ES_tradnl" dirty="0" err="1" smtClean="0"/>
              <a:t>men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2843A-0D83-F740-AFA8-35D59AAC8E7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0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Change sentence to </a:t>
            </a:r>
            <a:r>
              <a:rPr lang="el-GR" dirty="0" smtClean="0"/>
              <a:t>ὁ θεός γινόσκει τὴν ἀγαθὴν καρδίαν τῶν ἀνθρώπων</a:t>
            </a:r>
            <a:r>
              <a:rPr lang="es-ES_tradnl" dirty="0" smtClean="0"/>
              <a:t> - </a:t>
            </a:r>
            <a:r>
              <a:rPr lang="es-ES_tradnl" dirty="0" err="1" smtClean="0"/>
              <a:t>God</a:t>
            </a:r>
            <a:r>
              <a:rPr lang="es-ES_tradnl" dirty="0" smtClean="0"/>
              <a:t> </a:t>
            </a:r>
            <a:r>
              <a:rPr lang="es-ES_tradnl" dirty="0" err="1" smtClean="0"/>
              <a:t>knows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good</a:t>
            </a:r>
            <a:r>
              <a:rPr lang="es-ES_tradnl" dirty="0" smtClean="0"/>
              <a:t> </a:t>
            </a:r>
            <a:r>
              <a:rPr lang="es-ES_tradnl" dirty="0" err="1" smtClean="0"/>
              <a:t>heart</a:t>
            </a:r>
            <a:r>
              <a:rPr lang="es-ES_tradnl" dirty="0" smtClean="0"/>
              <a:t> of </a:t>
            </a:r>
            <a:r>
              <a:rPr lang="es-ES_tradnl" dirty="0" err="1" smtClean="0"/>
              <a:t>men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2843A-0D83-F740-AFA8-35D59AAC8E7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0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posición</a:t>
            </a:r>
            <a:r>
              <a:rPr lang="en-US" dirty="0" smtClean="0"/>
              <a:t> </a:t>
            </a:r>
            <a:r>
              <a:rPr lang="en-US" dirty="0" err="1" smtClean="0"/>
              <a:t>atributiva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el </a:t>
            </a:r>
            <a:r>
              <a:rPr lang="en-US" dirty="0" err="1" smtClean="0"/>
              <a:t>artículo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primero</a:t>
            </a:r>
            <a:r>
              <a:rPr lang="en-US" dirty="0" smtClean="0"/>
              <a:t> “con el </a:t>
            </a:r>
            <a:r>
              <a:rPr lang="en-US" dirty="0" err="1" smtClean="0"/>
              <a:t>adjetivo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2843A-0D83-F740-AFA8-35D59AAC8E7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5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7EFB-7877-9B42-82CA-45B38FEAEDE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284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2C6B9-AD25-A84E-82EF-3500E9C67AE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016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43CC6-D09B-5D42-AC57-669FCF1F201C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5727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1B4AD-7A1F-FA41-A427-66BC9A42D43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945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4751-AEFF-154B-AF14-CFEE06B8247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474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45EF1-4080-C24E-B510-4FF3AC6A5DA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600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57F6B-115C-3749-AEA4-93BB297FFA2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986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22E87-B407-9045-9FF0-7D21F928EC1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24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A40F-924C-F94E-816A-A0108619329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449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3BCF-7A76-D843-B9DD-E7C94F8544D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611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E587C-D435-2746-850B-23EDFC82305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235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3CA99-1BF8-DC4B-84E5-896F2F529E7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019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CCA5FA0-DA5E-D145-A4C7-2629762D9062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145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Sustantivos masculinos 1ª decli-nación, </a:t>
            </a:r>
            <a:r>
              <a:rPr lang="es-PE" sz="66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adjetivos</a:t>
            </a:r>
            <a:endParaRPr lang="en-US" sz="6600" b="1" dirty="0">
              <a:solidFill>
                <a:schemeClr val="bg1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Palatino Linotype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46" y="209550"/>
            <a:ext cx="7390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  <a:cs typeface="+mn-cs"/>
              </a:rPr>
              <a:t>Griego I : Lección </a:t>
            </a: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  <a:cs typeface="+mn-cs"/>
              </a:rPr>
              <a:t>5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21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19239" y="2715220"/>
            <a:ext cx="59388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 dirty="0">
                <a:cs typeface="+mn-cs"/>
              </a:rPr>
              <a:t>El carro </a:t>
            </a:r>
            <a:r>
              <a:rPr lang="es-PE" sz="5400" b="1" dirty="0">
                <a:solidFill>
                  <a:srgbClr val="FF0000"/>
                </a:solidFill>
                <a:cs typeface="+mn-cs"/>
              </a:rPr>
              <a:t>rojo</a:t>
            </a:r>
            <a:r>
              <a:rPr lang="es-PE" sz="5400" dirty="0">
                <a:cs typeface="+mn-cs"/>
              </a:rPr>
              <a:t>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3401020"/>
            <a:ext cx="8458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 dirty="0">
                <a:cs typeface="+mn-cs"/>
              </a:rPr>
              <a:t>Los perros </a:t>
            </a:r>
            <a:r>
              <a:rPr lang="es-PE" sz="5400" b="1" dirty="0">
                <a:solidFill>
                  <a:srgbClr val="FF0000"/>
                </a:solidFill>
                <a:cs typeface="+mn-cs"/>
              </a:rPr>
              <a:t>blancos</a:t>
            </a:r>
            <a:r>
              <a:rPr lang="es-PE" sz="5400" dirty="0">
                <a:cs typeface="+mn-cs"/>
              </a:rPr>
              <a:t>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11225" y="4083844"/>
            <a:ext cx="72009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 dirty="0">
                <a:cs typeface="+mn-cs"/>
              </a:rPr>
              <a:t>La casa </a:t>
            </a:r>
            <a:r>
              <a:rPr lang="es-PE" sz="5400" b="1" dirty="0">
                <a:solidFill>
                  <a:srgbClr val="FF0000"/>
                </a:solidFill>
                <a:cs typeface="+mn-cs"/>
              </a:rPr>
              <a:t>blanca</a:t>
            </a:r>
            <a:r>
              <a:rPr lang="es-PE" sz="5400" dirty="0">
                <a:cs typeface="+mn-cs"/>
              </a:rPr>
              <a:t>.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52400" y="133350"/>
            <a:ext cx="5562600" cy="66675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b="1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500" b="1" i="1" u="sng" dirty="0">
                <a:solidFill>
                  <a:schemeClr val="bg1"/>
                </a:solidFill>
                <a:cs typeface="+mn-cs"/>
              </a:rPr>
              <a:t>adjetivo</a:t>
            </a:r>
            <a:r>
              <a:rPr lang="es-PE" sz="3500" b="1" dirty="0">
                <a:solidFill>
                  <a:schemeClr val="bg1"/>
                </a:solidFill>
                <a:cs typeface="+mn-cs"/>
              </a:rPr>
              <a:t> del español</a:t>
            </a:r>
            <a:endParaRPr lang="en-US" sz="35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52400" y="800100"/>
            <a:ext cx="8839200" cy="200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es-ES" sz="3000" b="1" dirty="0">
                <a:solidFill>
                  <a:schemeClr val="tx2"/>
                </a:solidFill>
                <a:cs typeface="+mn-cs"/>
              </a:rPr>
              <a:t>El adjetivo es una palabra que describe al sustantivo; lo determina o califica. Debe concordar con el sustantivo en </a:t>
            </a:r>
            <a:r>
              <a:rPr lang="es-ES" sz="3000" b="1" i="1" dirty="0">
                <a:solidFill>
                  <a:srgbClr val="FF0000"/>
                </a:solidFill>
                <a:cs typeface="+mn-cs"/>
              </a:rPr>
              <a:t>género</a:t>
            </a:r>
            <a:r>
              <a:rPr lang="es-ES" sz="3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s-ES" sz="3000" b="1" dirty="0">
                <a:solidFill>
                  <a:schemeClr val="tx2"/>
                </a:solidFill>
                <a:cs typeface="+mn-cs"/>
              </a:rPr>
              <a:t>y </a:t>
            </a:r>
            <a:r>
              <a:rPr lang="es-ES" sz="3000" b="1" i="1" dirty="0">
                <a:solidFill>
                  <a:srgbClr val="FF0000"/>
                </a:solidFill>
                <a:cs typeface="+mn-cs"/>
              </a:rPr>
              <a:t>número</a:t>
            </a:r>
            <a:r>
              <a:rPr lang="es-PE" sz="3000" b="1" dirty="0">
                <a:solidFill>
                  <a:schemeClr val="tx2"/>
                </a:solidFill>
                <a:cs typeface="+mn-cs"/>
              </a:rPr>
              <a:t>. </a:t>
            </a:r>
            <a:endParaRPr lang="en-US" sz="3000" b="1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5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581150"/>
            <a:ext cx="746922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latin typeface="Minion Pro"/>
                <a:cs typeface="Minion Pro"/>
              </a:rPr>
              <a:t>52</a:t>
            </a:r>
            <a:r>
              <a:rPr lang="es-MX" sz="4000" dirty="0">
                <a:latin typeface="Minion Pro"/>
                <a:cs typeface="Minion Pro"/>
              </a:rPr>
              <a:t>. </a:t>
            </a:r>
            <a:r>
              <a:rPr lang="el-GR" sz="4000" b="1" dirty="0">
                <a:latin typeface="Minion Pro"/>
                <a:cs typeface="Minion Pro"/>
              </a:rPr>
              <a:t>μαθητής, -οῦ, ὁ</a:t>
            </a:r>
            <a:r>
              <a:rPr lang="es-MX" sz="4000" dirty="0">
                <a:latin typeface="Minion Pro"/>
                <a:cs typeface="Minion Pro"/>
              </a:rPr>
              <a:t>: discípulo (261)</a:t>
            </a:r>
            <a:r>
              <a:rPr lang="es-ES_tradnl" sz="4000" dirty="0">
                <a:latin typeface="Minion Pro"/>
                <a:cs typeface="Minion Pro"/>
              </a:rPr>
              <a:t> </a:t>
            </a:r>
            <a:endParaRPr lang="es-ES_tradnl" sz="4000" dirty="0" smtClean="0">
              <a:latin typeface="Minion Pro"/>
              <a:cs typeface="Minion Pro"/>
            </a:endParaRPr>
          </a:p>
          <a:p>
            <a:r>
              <a:rPr lang="es-MX" sz="4000" dirty="0">
                <a:latin typeface="Minion Pro"/>
                <a:cs typeface="Minion Pro"/>
              </a:rPr>
              <a:t>53. </a:t>
            </a:r>
            <a:r>
              <a:rPr lang="el-GR" sz="4000" b="1" dirty="0">
                <a:latin typeface="Minion Pro"/>
                <a:cs typeface="Minion Pro"/>
              </a:rPr>
              <a:t>προφήτης, -ου, ὁ</a:t>
            </a:r>
            <a:r>
              <a:rPr lang="es-MX" sz="4000" dirty="0">
                <a:latin typeface="Minion Pro"/>
                <a:cs typeface="Minion Pro"/>
              </a:rPr>
              <a:t>: profeta (144)</a:t>
            </a:r>
            <a:r>
              <a:rPr lang="es-ES_tradnl" sz="4000" dirty="0">
                <a:latin typeface="Minion Pro"/>
                <a:cs typeface="Minion Pro"/>
              </a:rPr>
              <a:t> </a:t>
            </a:r>
            <a:endParaRPr lang="es-ES_tradnl" sz="4000" dirty="0" smtClean="0">
              <a:latin typeface="Minion Pro"/>
              <a:cs typeface="Minion Pro"/>
            </a:endParaRPr>
          </a:p>
          <a:p>
            <a:r>
              <a:rPr lang="es-MX" sz="4000" dirty="0">
                <a:latin typeface="Minion Pro"/>
                <a:cs typeface="Minion Pro"/>
              </a:rPr>
              <a:t>54. </a:t>
            </a:r>
            <a:r>
              <a:rPr lang="el-GR" sz="4000" b="1" dirty="0">
                <a:latin typeface="Minion Pro"/>
                <a:cs typeface="Minion Pro"/>
              </a:rPr>
              <a:t>κριτής, -οῦ, ὁ</a:t>
            </a:r>
            <a:r>
              <a:rPr lang="es-MX" sz="4000" dirty="0">
                <a:latin typeface="Minion Pro"/>
                <a:cs typeface="Minion Pro"/>
              </a:rPr>
              <a:t>: juez (19)</a:t>
            </a:r>
            <a:r>
              <a:rPr lang="es-ES_tradnl" sz="4000" dirty="0">
                <a:latin typeface="Minion Pro"/>
                <a:cs typeface="Minion Pro"/>
              </a:rPr>
              <a:t> 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90550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5a: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7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6700" y="285751"/>
            <a:ext cx="861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500" dirty="0">
                <a:latin typeface="Minion Pro"/>
                <a:cs typeface="Minion Pro"/>
              </a:rPr>
              <a:t>Declinación de </a:t>
            </a:r>
            <a:r>
              <a:rPr lang="es-MX" sz="3600" dirty="0" smtClean="0">
                <a:latin typeface="Minion Pro"/>
                <a:ea typeface="Times New Roman"/>
                <a:cs typeface="Minion Pro"/>
              </a:rPr>
              <a:t>ἀγ</a:t>
            </a:r>
            <a:r>
              <a:rPr lang="es-MX" sz="3600" dirty="0" smtClean="0">
                <a:solidFill>
                  <a:srgbClr val="000000"/>
                </a:solidFill>
                <a:latin typeface="Minion Pro"/>
                <a:ea typeface="Times New Roman"/>
                <a:cs typeface="Minion Pro"/>
              </a:rPr>
              <a:t>αθός</a:t>
            </a:r>
            <a:r>
              <a:rPr lang="el-GR" sz="3500" dirty="0" smtClean="0">
                <a:latin typeface="Minion Pro"/>
                <a:cs typeface="Minion Pro"/>
              </a:rPr>
              <a:t>,</a:t>
            </a:r>
            <a:r>
              <a:rPr lang="es-PE" sz="3500" dirty="0" smtClean="0">
                <a:latin typeface="Minion Pro"/>
                <a:cs typeface="Minion Pro"/>
              </a:rPr>
              <a:t> </a:t>
            </a:r>
            <a:r>
              <a:rPr lang="es-ES_tradnl" sz="3500" dirty="0">
                <a:latin typeface="Minion Pro"/>
                <a:cs typeface="Minion Pro"/>
              </a:rPr>
              <a:t>-</a:t>
            </a:r>
            <a:r>
              <a:rPr lang="el-GR" sz="3500" dirty="0" smtClean="0">
                <a:latin typeface="Minion Pro"/>
                <a:cs typeface="Minion Pro"/>
              </a:rPr>
              <a:t>η,</a:t>
            </a:r>
            <a:r>
              <a:rPr lang="es-PE" sz="3500" dirty="0" smtClean="0">
                <a:latin typeface="Minion Pro"/>
                <a:cs typeface="Minion Pro"/>
              </a:rPr>
              <a:t> -</a:t>
            </a:r>
            <a:r>
              <a:rPr lang="el-GR" sz="3500" dirty="0" smtClean="0">
                <a:latin typeface="Minion Pro"/>
                <a:cs typeface="Minion Pro"/>
              </a:rPr>
              <a:t>ον</a:t>
            </a:r>
            <a:endParaRPr lang="es-PE" sz="3500" dirty="0">
              <a:latin typeface="Minion Pro"/>
              <a:cs typeface="Minion Pro"/>
            </a:endParaRPr>
          </a:p>
        </p:txBody>
      </p:sp>
      <p:graphicFrame>
        <p:nvGraphicFramePr>
          <p:cNvPr id="4320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68778"/>
              </p:ext>
            </p:extLst>
          </p:nvPr>
        </p:nvGraphicFramePr>
        <p:xfrm>
          <a:off x="348456" y="1200150"/>
          <a:ext cx="8447088" cy="2914473"/>
        </p:xfrm>
        <a:graphic>
          <a:graphicData uri="http://schemas.openxmlformats.org/drawingml/2006/table">
            <a:tbl>
              <a:tblPr/>
              <a:tblGrid>
                <a:gridCol w="1407848"/>
                <a:gridCol w="1407848"/>
                <a:gridCol w="1407848"/>
                <a:gridCol w="1407848"/>
                <a:gridCol w="1407848"/>
                <a:gridCol w="1407848"/>
              </a:tblGrid>
              <a:tr h="381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Masculino</a:t>
                      </a:r>
                    </a:p>
                  </a:txBody>
                  <a:tcPr marT="34290" marB="34290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Femenino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Neutro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Masculino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Femenino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Neutro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559390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ός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ή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όν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οί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αί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ά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390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οῦ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ῆς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οῦ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390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ῷ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ῇ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ῷ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οῖς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αῖς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οῖς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390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όν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ήν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όν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ούς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άς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ά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6700" y="285751"/>
            <a:ext cx="861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500" dirty="0">
                <a:latin typeface="Minion Pro"/>
                <a:cs typeface="Minion Pro"/>
              </a:rPr>
              <a:t>Declinación de </a:t>
            </a:r>
            <a:r>
              <a:rPr lang="es-MX" sz="3600" dirty="0" smtClean="0">
                <a:latin typeface="Minion Pro"/>
                <a:ea typeface="Times New Roman"/>
                <a:cs typeface="Minion Pro"/>
              </a:rPr>
              <a:t>ἀγ</a:t>
            </a:r>
            <a:r>
              <a:rPr lang="es-MX" sz="3600" dirty="0" smtClean="0">
                <a:solidFill>
                  <a:srgbClr val="000000"/>
                </a:solidFill>
                <a:latin typeface="Minion Pro"/>
                <a:ea typeface="Times New Roman"/>
                <a:cs typeface="Minion Pro"/>
              </a:rPr>
              <a:t>αθός</a:t>
            </a:r>
            <a:r>
              <a:rPr lang="el-GR" sz="3500" dirty="0" smtClean="0">
                <a:latin typeface="Minion Pro"/>
                <a:cs typeface="Minion Pro"/>
              </a:rPr>
              <a:t>,</a:t>
            </a:r>
            <a:r>
              <a:rPr lang="es-PE" sz="3500" dirty="0" smtClean="0">
                <a:latin typeface="Minion Pro"/>
                <a:cs typeface="Minion Pro"/>
              </a:rPr>
              <a:t> </a:t>
            </a:r>
            <a:r>
              <a:rPr lang="es-ES_tradnl" sz="3500" dirty="0">
                <a:latin typeface="Minion Pro"/>
                <a:cs typeface="Minion Pro"/>
              </a:rPr>
              <a:t>-</a:t>
            </a:r>
            <a:r>
              <a:rPr lang="el-GR" sz="3500" dirty="0" smtClean="0">
                <a:latin typeface="Minion Pro"/>
                <a:cs typeface="Minion Pro"/>
              </a:rPr>
              <a:t>η,</a:t>
            </a:r>
            <a:r>
              <a:rPr lang="es-PE" sz="3500" dirty="0" smtClean="0">
                <a:latin typeface="Minion Pro"/>
                <a:cs typeface="Minion Pro"/>
              </a:rPr>
              <a:t> -</a:t>
            </a:r>
            <a:r>
              <a:rPr lang="el-GR" sz="3500" dirty="0" smtClean="0">
                <a:latin typeface="Minion Pro"/>
                <a:cs typeface="Minion Pro"/>
              </a:rPr>
              <a:t>ον</a:t>
            </a:r>
            <a:endParaRPr lang="es-PE" sz="3500" dirty="0">
              <a:latin typeface="Minion Pro"/>
              <a:cs typeface="Minion Pro"/>
            </a:endParaRPr>
          </a:p>
        </p:txBody>
      </p:sp>
      <p:graphicFrame>
        <p:nvGraphicFramePr>
          <p:cNvPr id="4320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021138"/>
              </p:ext>
            </p:extLst>
          </p:nvPr>
        </p:nvGraphicFramePr>
        <p:xfrm>
          <a:off x="348456" y="1200150"/>
          <a:ext cx="8447088" cy="2914473"/>
        </p:xfrm>
        <a:graphic>
          <a:graphicData uri="http://schemas.openxmlformats.org/drawingml/2006/table">
            <a:tbl>
              <a:tblPr/>
              <a:tblGrid>
                <a:gridCol w="1407848"/>
                <a:gridCol w="1407848"/>
                <a:gridCol w="1407848"/>
                <a:gridCol w="1407848"/>
                <a:gridCol w="1407848"/>
                <a:gridCol w="1407848"/>
              </a:tblGrid>
              <a:tr h="381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Masculino</a:t>
                      </a:r>
                    </a:p>
                  </a:txBody>
                  <a:tcPr marT="34290" marB="34290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Femenino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Neutro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Masculino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Femenino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Neutro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559390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ός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ή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όν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οί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αί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ά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390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οῦ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ῆς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οῦ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390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ῷ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ῇ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ῷ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οῖς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αῖς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οῖς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390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όν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ήν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όν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ούς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άς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ἀγαθ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ά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438400" y="1733550"/>
            <a:ext cx="609600" cy="2514600"/>
          </a:xfrm>
          <a:prstGeom prst="round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281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98505"/>
              </p:ext>
            </p:extLst>
          </p:nvPr>
        </p:nvGraphicFramePr>
        <p:xfrm>
          <a:off x="190500" y="1200150"/>
          <a:ext cx="8763000" cy="3234634"/>
        </p:xfrm>
        <a:graphic>
          <a:graphicData uri="http://schemas.openxmlformats.org/drawingml/2006/table">
            <a:tbl>
              <a:tblPr/>
              <a:tblGrid>
                <a:gridCol w="1420813"/>
                <a:gridCol w="1398587"/>
                <a:gridCol w="1365250"/>
                <a:gridCol w="1562100"/>
                <a:gridCol w="1524000"/>
                <a:gridCol w="1492250"/>
              </a:tblGrid>
              <a:tr h="4000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Masculino</a:t>
                      </a:r>
                    </a:p>
                  </a:txBody>
                  <a:tcPr marT="34290" marB="34290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Femenino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Neutro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Masculino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Femenino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Neutro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602978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δίκ</a:t>
                      </a:r>
                      <a:r>
                        <a:rPr lang="en-US" sz="3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r>
                        <a:rPr lang="es-MX" sz="3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oς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δίκαι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δίκαι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oι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δίκαι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αι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978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ας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ων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ων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ων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978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ῳ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ᾳ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ῳ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οις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αις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οις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978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δίκαι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αν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δίκαι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</a:t>
                      </a:r>
                      <a:r>
                        <a:rPr lang="en-US" sz="3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ί</a:t>
                      </a:r>
                      <a:r>
                        <a:rPr lang="es-MX" sz="3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ους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ας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</a:t>
                      </a:r>
                      <a:r>
                        <a:rPr lang="en-US" sz="3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ί</a:t>
                      </a:r>
                      <a:r>
                        <a:rPr lang="es-MX" sz="3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609600" y="285750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cs typeface="+mn-cs"/>
            </a:endParaRP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685800" y="340608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500" dirty="0">
                <a:latin typeface="Minion Pro"/>
                <a:cs typeface="Minion Pro"/>
              </a:rPr>
              <a:t>Declinacion de </a:t>
            </a:r>
            <a:r>
              <a:rPr lang="en-US" sz="3600" dirty="0" err="1" smtClean="0">
                <a:latin typeface="Minion Pro"/>
                <a:ea typeface="Times New Roman"/>
                <a:cs typeface="Minion Pro"/>
              </a:rPr>
              <a:t>δίκ</a:t>
            </a:r>
            <a:r>
              <a:rPr lang="en-US" sz="3600" dirty="0" smtClean="0">
                <a:latin typeface="Minion Pro"/>
                <a:ea typeface="Times New Roman"/>
                <a:cs typeface="Minion Pro"/>
              </a:rPr>
              <a:t>α</a:t>
            </a:r>
            <a:r>
              <a:rPr lang="en-US" sz="3600" dirty="0" err="1" smtClean="0">
                <a:latin typeface="Minion Pro"/>
                <a:ea typeface="Times New Roman"/>
                <a:cs typeface="Minion Pro"/>
              </a:rPr>
              <a:t>ι</a:t>
            </a:r>
            <a:r>
              <a:rPr lang="es-MX" sz="3600" dirty="0" smtClean="0">
                <a:latin typeface="Minion Pro"/>
                <a:ea typeface="Times New Roman"/>
                <a:cs typeface="Minion Pro"/>
              </a:rPr>
              <a:t>oς, -</a:t>
            </a:r>
            <a:r>
              <a:rPr lang="el-GR" sz="3600" dirty="0" smtClean="0">
                <a:latin typeface="Minion Pro"/>
                <a:ea typeface="Times New Roman"/>
                <a:cs typeface="Minion Pro"/>
              </a:rPr>
              <a:t>α</a:t>
            </a:r>
            <a:r>
              <a:rPr lang="es-ES_tradnl" sz="3600" dirty="0" smtClean="0">
                <a:latin typeface="Minion Pro"/>
                <a:ea typeface="Times New Roman"/>
                <a:cs typeface="Minion Pro"/>
              </a:rPr>
              <a:t>, -</a:t>
            </a:r>
            <a:r>
              <a:rPr lang="el-GR" sz="3600" dirty="0" smtClean="0">
                <a:latin typeface="Minion Pro"/>
                <a:ea typeface="Times New Roman"/>
                <a:cs typeface="Minion Pro"/>
              </a:rPr>
              <a:t>ον</a:t>
            </a:r>
            <a:endParaRPr lang="es-PE" sz="3500" dirty="0">
              <a:latin typeface="Minion Pro"/>
              <a:cs typeface="Minion Pro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62200" y="1885950"/>
            <a:ext cx="609600" cy="2667000"/>
          </a:xfrm>
          <a:prstGeom prst="round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281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311298"/>
              </p:ext>
            </p:extLst>
          </p:nvPr>
        </p:nvGraphicFramePr>
        <p:xfrm>
          <a:off x="190500" y="1200150"/>
          <a:ext cx="8763000" cy="3234634"/>
        </p:xfrm>
        <a:graphic>
          <a:graphicData uri="http://schemas.openxmlformats.org/drawingml/2006/table">
            <a:tbl>
              <a:tblPr/>
              <a:tblGrid>
                <a:gridCol w="1420813"/>
                <a:gridCol w="1398587"/>
                <a:gridCol w="1365250"/>
                <a:gridCol w="1562100"/>
                <a:gridCol w="1524000"/>
                <a:gridCol w="1492250"/>
              </a:tblGrid>
              <a:tr h="4000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Masculino</a:t>
                      </a:r>
                    </a:p>
                  </a:txBody>
                  <a:tcPr marT="34290" marB="34290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Femenino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Neutro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Masculino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Femenino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Neutro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602978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δίκ</a:t>
                      </a:r>
                      <a:r>
                        <a:rPr lang="en-US" sz="3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r>
                        <a:rPr lang="es-MX" sz="3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oς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δίκαι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δίκαι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oι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δίκαι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αι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978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ας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ων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ων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ων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978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ῳ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ᾳ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ῳ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οις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αις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οις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978"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δίκαι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</a:t>
                      </a:r>
                      <a:r>
                        <a:rPr lang="en-US" sz="3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ί</a:t>
                      </a:r>
                      <a:r>
                        <a:rPr lang="es-MX" sz="3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αν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δίκαι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</a:t>
                      </a:r>
                      <a:r>
                        <a:rPr lang="en-US" sz="3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ί</a:t>
                      </a:r>
                      <a:r>
                        <a:rPr lang="es-MX" sz="3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ους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δικαί</a:t>
                      </a:r>
                      <a:r>
                        <a:rPr lang="es-MX" sz="30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ας</a:t>
                      </a:r>
                      <a:endParaRPr lang="es-ES_tradnl" sz="3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δικ</a:t>
                      </a:r>
                      <a:r>
                        <a:rPr lang="en-US" sz="3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ί</a:t>
                      </a:r>
                      <a:r>
                        <a:rPr lang="es-MX" sz="3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609600" y="285750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cs typeface="+mn-cs"/>
            </a:endParaRP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685800" y="340608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500" dirty="0">
                <a:latin typeface="Minion Pro"/>
                <a:cs typeface="Minion Pro"/>
              </a:rPr>
              <a:t>Declinacion de </a:t>
            </a:r>
            <a:r>
              <a:rPr lang="en-US" sz="3600" dirty="0" err="1" smtClean="0">
                <a:latin typeface="Minion Pro"/>
                <a:ea typeface="Times New Roman"/>
                <a:cs typeface="Minion Pro"/>
              </a:rPr>
              <a:t>δίκ</a:t>
            </a:r>
            <a:r>
              <a:rPr lang="en-US" sz="3600" dirty="0" smtClean="0">
                <a:latin typeface="Minion Pro"/>
                <a:ea typeface="Times New Roman"/>
                <a:cs typeface="Minion Pro"/>
              </a:rPr>
              <a:t>α</a:t>
            </a:r>
            <a:r>
              <a:rPr lang="en-US" sz="3600" dirty="0" err="1" smtClean="0">
                <a:latin typeface="Minion Pro"/>
                <a:ea typeface="Times New Roman"/>
                <a:cs typeface="Minion Pro"/>
              </a:rPr>
              <a:t>ι</a:t>
            </a:r>
            <a:r>
              <a:rPr lang="es-MX" sz="3600" dirty="0" smtClean="0">
                <a:latin typeface="Minion Pro"/>
                <a:ea typeface="Times New Roman"/>
                <a:cs typeface="Minion Pro"/>
              </a:rPr>
              <a:t>oς, -</a:t>
            </a:r>
            <a:r>
              <a:rPr lang="el-GR" sz="3600" dirty="0" smtClean="0">
                <a:latin typeface="Minion Pro"/>
                <a:ea typeface="Times New Roman"/>
                <a:cs typeface="Minion Pro"/>
              </a:rPr>
              <a:t>α</a:t>
            </a:r>
            <a:r>
              <a:rPr lang="es-ES_tradnl" sz="3600" dirty="0" smtClean="0">
                <a:latin typeface="Minion Pro"/>
                <a:ea typeface="Times New Roman"/>
                <a:cs typeface="Minion Pro"/>
              </a:rPr>
              <a:t>, -</a:t>
            </a:r>
            <a:r>
              <a:rPr lang="el-GR" sz="3600" dirty="0" smtClean="0">
                <a:latin typeface="Minion Pro"/>
                <a:ea typeface="Times New Roman"/>
                <a:cs typeface="Minion Pro"/>
              </a:rPr>
              <a:t>ον</a:t>
            </a:r>
            <a:endParaRPr lang="es-PE" sz="35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4943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200150"/>
            <a:ext cx="742408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Minion Pro"/>
                <a:cs typeface="Minion Pro"/>
              </a:rPr>
              <a:t>55. </a:t>
            </a:r>
            <a:r>
              <a:rPr lang="en-US" sz="4000" b="1" dirty="0" err="1">
                <a:solidFill>
                  <a:srgbClr val="000000"/>
                </a:solidFill>
                <a:latin typeface="Minion Pro"/>
                <a:cs typeface="Minion Pro"/>
              </a:rPr>
              <a:t>ἀγ</a:t>
            </a:r>
            <a:r>
              <a:rPr lang="en-US" sz="4000" b="1" dirty="0">
                <a:solidFill>
                  <a:srgbClr val="000000"/>
                </a:solidFill>
                <a:latin typeface="Minion Pro"/>
                <a:cs typeface="Minion Pro"/>
              </a:rPr>
              <a:t>α</a:t>
            </a:r>
            <a:r>
              <a:rPr lang="en-US" sz="4000" b="1" dirty="0" err="1">
                <a:solidFill>
                  <a:srgbClr val="000000"/>
                </a:solidFill>
                <a:latin typeface="Minion Pro"/>
                <a:cs typeface="Minion Pro"/>
              </a:rPr>
              <a:t>θός</a:t>
            </a:r>
            <a:r>
              <a:rPr lang="en-US" sz="4000" b="1" dirty="0">
                <a:solidFill>
                  <a:srgbClr val="000000"/>
                </a:solidFill>
                <a:latin typeface="Minion Pro"/>
                <a:cs typeface="Minion Pro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Minion Pro"/>
                <a:cs typeface="Minion Pro"/>
              </a:rPr>
              <a:t>ή</a:t>
            </a:r>
            <a:r>
              <a:rPr lang="en-US" sz="4000" b="1" dirty="0">
                <a:solidFill>
                  <a:srgbClr val="000000"/>
                </a:solidFill>
                <a:latin typeface="Minion Pro"/>
                <a:cs typeface="Minion Pro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Minion Pro"/>
                <a:cs typeface="Minion Pro"/>
              </a:rPr>
              <a:t>όν</a:t>
            </a:r>
            <a:r>
              <a:rPr lang="pt-BR" sz="4000" dirty="0">
                <a:latin typeface="Minion Pro"/>
                <a:cs typeface="Minion Pro"/>
              </a:rPr>
              <a:t>: </a:t>
            </a:r>
            <a:r>
              <a:rPr lang="pt-BR" sz="4000" dirty="0" err="1">
                <a:latin typeface="Minion Pro"/>
                <a:cs typeface="Minion Pro"/>
              </a:rPr>
              <a:t>bueno</a:t>
            </a:r>
            <a:r>
              <a:rPr lang="pt-BR" sz="4000" dirty="0">
                <a:latin typeface="Minion Pro"/>
                <a:cs typeface="Minion Pro"/>
              </a:rPr>
              <a:t> (102) </a:t>
            </a:r>
            <a:endParaRPr lang="es-ES_tradnl" sz="4000" dirty="0">
              <a:latin typeface="Minion Pro"/>
              <a:cs typeface="Minion Pro"/>
            </a:endParaRPr>
          </a:p>
          <a:p>
            <a:r>
              <a:rPr lang="pt-BR" sz="4000" dirty="0">
                <a:latin typeface="Minion Pro"/>
                <a:cs typeface="Minion Pro"/>
              </a:rPr>
              <a:t>56. </a:t>
            </a:r>
            <a:r>
              <a:rPr lang="en-US" sz="4000" b="1" dirty="0" err="1">
                <a:latin typeface="Minion Pro"/>
                <a:cs typeface="Minion Pro"/>
              </a:rPr>
              <a:t>ἀγ</a:t>
            </a:r>
            <a:r>
              <a:rPr lang="en-US" sz="4000" b="1" dirty="0">
                <a:latin typeface="Minion Pro"/>
                <a:cs typeface="Minion Pro"/>
              </a:rPr>
              <a:t>απ</a:t>
            </a:r>
            <a:r>
              <a:rPr lang="en-US" sz="4000" b="1" dirty="0" err="1">
                <a:latin typeface="Minion Pro"/>
                <a:cs typeface="Minion Pro"/>
              </a:rPr>
              <a:t>ητός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ή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όν</a:t>
            </a:r>
            <a:r>
              <a:rPr lang="pt-BR" sz="4000" dirty="0">
                <a:latin typeface="Minion Pro"/>
                <a:cs typeface="Minion Pro"/>
              </a:rPr>
              <a:t>: amado (61)</a:t>
            </a:r>
            <a:endParaRPr lang="es-ES_tradnl" sz="4000" dirty="0">
              <a:latin typeface="Minion Pro"/>
              <a:cs typeface="Minion Pro"/>
            </a:endParaRPr>
          </a:p>
          <a:p>
            <a:r>
              <a:rPr lang="pt-BR" sz="4000" dirty="0">
                <a:latin typeface="Minion Pro"/>
                <a:cs typeface="Minion Pro"/>
              </a:rPr>
              <a:t>57. </a:t>
            </a:r>
            <a:r>
              <a:rPr lang="en-US" sz="4000" b="1" dirty="0" err="1">
                <a:latin typeface="Minion Pro"/>
                <a:cs typeface="Minion Pro"/>
              </a:rPr>
              <a:t>κ</a:t>
            </a:r>
            <a:r>
              <a:rPr lang="en-US" sz="4000" b="1" dirty="0">
                <a:latin typeface="Minion Pro"/>
                <a:cs typeface="Minion Pro"/>
              </a:rPr>
              <a:t>α</a:t>
            </a:r>
            <a:r>
              <a:rPr lang="en-US" sz="4000" b="1" dirty="0" err="1">
                <a:latin typeface="Minion Pro"/>
                <a:cs typeface="Minion Pro"/>
              </a:rPr>
              <a:t>λός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ή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όν</a:t>
            </a:r>
            <a:r>
              <a:rPr lang="pt-BR" sz="4000" dirty="0">
                <a:latin typeface="Minion Pro"/>
                <a:cs typeface="Minion Pro"/>
              </a:rPr>
              <a:t>: </a:t>
            </a:r>
            <a:r>
              <a:rPr lang="pt-BR" sz="4000" dirty="0" err="1">
                <a:latin typeface="Minion Pro"/>
                <a:cs typeface="Minion Pro"/>
              </a:rPr>
              <a:t>bueno</a:t>
            </a:r>
            <a:r>
              <a:rPr lang="pt-BR" sz="4000" dirty="0">
                <a:latin typeface="Minion Pro"/>
                <a:cs typeface="Minion Pro"/>
              </a:rPr>
              <a:t>, </a:t>
            </a:r>
            <a:r>
              <a:rPr lang="pt-BR" sz="4000" dirty="0" err="1">
                <a:latin typeface="Minion Pro"/>
                <a:cs typeface="Minion Pro"/>
              </a:rPr>
              <a:t>bello</a:t>
            </a:r>
            <a:r>
              <a:rPr lang="pt-BR" sz="4000" dirty="0">
                <a:latin typeface="Minion Pro"/>
                <a:cs typeface="Minion Pro"/>
              </a:rPr>
              <a:t> (100)</a:t>
            </a:r>
            <a:endParaRPr lang="es-ES_tradnl" sz="4000" dirty="0">
              <a:latin typeface="Minion Pro"/>
              <a:cs typeface="Minion Pro"/>
            </a:endParaRPr>
          </a:p>
          <a:p>
            <a:r>
              <a:rPr lang="pt-BR" sz="4000" dirty="0">
                <a:latin typeface="Minion Pro"/>
                <a:cs typeface="Minion Pro"/>
              </a:rPr>
              <a:t>58. </a:t>
            </a:r>
            <a:r>
              <a:rPr lang="en-US" sz="4000" b="1" dirty="0" err="1">
                <a:latin typeface="Minion Pro"/>
                <a:cs typeface="Minion Pro"/>
              </a:rPr>
              <a:t>κ</a:t>
            </a:r>
            <a:r>
              <a:rPr lang="en-US" sz="4000" b="1" dirty="0">
                <a:latin typeface="Minion Pro"/>
                <a:cs typeface="Minion Pro"/>
              </a:rPr>
              <a:t>α</a:t>
            </a:r>
            <a:r>
              <a:rPr lang="en-US" sz="4000" b="1" dirty="0" err="1">
                <a:latin typeface="Minion Pro"/>
                <a:cs typeface="Minion Pro"/>
              </a:rPr>
              <a:t>κός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ή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όν</a:t>
            </a:r>
            <a:r>
              <a:rPr lang="pt-BR" sz="4000" dirty="0">
                <a:latin typeface="Minion Pro"/>
                <a:cs typeface="Minion Pro"/>
              </a:rPr>
              <a:t>: malo (50)</a:t>
            </a:r>
            <a:endParaRPr lang="es-ES_tradnl" sz="4000" dirty="0">
              <a:latin typeface="Minion Pro"/>
              <a:cs typeface="Minion Pro"/>
            </a:endParaRPr>
          </a:p>
          <a:p>
            <a:r>
              <a:rPr lang="pt-BR" sz="4000" dirty="0">
                <a:latin typeface="Minion Pro"/>
                <a:cs typeface="Minion Pro"/>
              </a:rPr>
              <a:t>59. </a:t>
            </a:r>
            <a:r>
              <a:rPr lang="en-US" sz="4000" b="1" dirty="0" err="1">
                <a:latin typeface="Minion Pro"/>
                <a:cs typeface="Minion Pro"/>
              </a:rPr>
              <a:t>ἄλλος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η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ο</a:t>
            </a:r>
            <a:r>
              <a:rPr lang="pt-BR" sz="4000" dirty="0">
                <a:latin typeface="Minion Pro"/>
                <a:cs typeface="Minion Pro"/>
              </a:rPr>
              <a:t>: </a:t>
            </a:r>
            <a:r>
              <a:rPr lang="pt-BR" sz="4000" dirty="0" err="1">
                <a:latin typeface="Minion Pro"/>
                <a:cs typeface="Minion Pro"/>
              </a:rPr>
              <a:t>otro</a:t>
            </a:r>
            <a:r>
              <a:rPr lang="pt-BR" sz="4000" dirty="0">
                <a:latin typeface="Minion Pro"/>
                <a:cs typeface="Minion Pro"/>
              </a:rPr>
              <a:t> (155</a:t>
            </a:r>
            <a:r>
              <a:rPr lang="pt-BR" sz="4000" dirty="0" smtClean="0">
                <a:latin typeface="Minion Pro"/>
                <a:cs typeface="Minion Pro"/>
              </a:rPr>
              <a:t>)</a:t>
            </a:r>
            <a:endParaRPr lang="es-ES_tradnl" sz="4000" dirty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38150"/>
            <a:ext cx="3232576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5b: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2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200150"/>
            <a:ext cx="762567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Minion Pro"/>
                <a:cs typeface="Minion Pro"/>
              </a:rPr>
              <a:t>60. </a:t>
            </a:r>
            <a:r>
              <a:rPr lang="en-US" sz="4000" b="1" dirty="0" err="1">
                <a:latin typeface="Minion Pro"/>
                <a:cs typeface="Minion Pro"/>
              </a:rPr>
              <a:t>ἅγιος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ί</a:t>
            </a:r>
            <a:r>
              <a:rPr lang="en-US" sz="4000" b="1" dirty="0">
                <a:latin typeface="Minion Pro"/>
                <a:cs typeface="Minion Pro"/>
              </a:rPr>
              <a:t>α, </a:t>
            </a:r>
            <a:r>
              <a:rPr lang="en-US" sz="4000" b="1" dirty="0" err="1">
                <a:latin typeface="Minion Pro"/>
                <a:cs typeface="Minion Pro"/>
              </a:rPr>
              <a:t>ον</a:t>
            </a:r>
            <a:r>
              <a:rPr lang="pt-BR" sz="4000" dirty="0">
                <a:latin typeface="Minion Pro"/>
                <a:cs typeface="Minion Pro"/>
              </a:rPr>
              <a:t>: santo (233)</a:t>
            </a:r>
            <a:endParaRPr lang="es-ES_tradnl" sz="4000" dirty="0">
              <a:latin typeface="Minion Pro"/>
              <a:cs typeface="Minion Pro"/>
            </a:endParaRPr>
          </a:p>
          <a:p>
            <a:r>
              <a:rPr lang="pt-BR" sz="4000" dirty="0">
                <a:latin typeface="Minion Pro"/>
                <a:cs typeface="Minion Pro"/>
              </a:rPr>
              <a:t>61. </a:t>
            </a:r>
            <a:r>
              <a:rPr lang="en-US" sz="4000" b="1" dirty="0" err="1">
                <a:latin typeface="Minion Pro"/>
                <a:cs typeface="Minion Pro"/>
              </a:rPr>
              <a:t>δίκ</a:t>
            </a:r>
            <a:r>
              <a:rPr lang="en-US" sz="4000" b="1" dirty="0">
                <a:latin typeface="Minion Pro"/>
                <a:cs typeface="Minion Pro"/>
              </a:rPr>
              <a:t>α</a:t>
            </a:r>
            <a:r>
              <a:rPr lang="en-US" sz="4000" b="1" dirty="0" err="1">
                <a:latin typeface="Minion Pro"/>
                <a:cs typeface="Minion Pro"/>
              </a:rPr>
              <a:t>ιος</a:t>
            </a:r>
            <a:r>
              <a:rPr lang="en-US" sz="4000" b="1" dirty="0">
                <a:latin typeface="Minion Pro"/>
                <a:cs typeface="Minion Pro"/>
              </a:rPr>
              <a:t>, α</a:t>
            </a:r>
            <a:r>
              <a:rPr lang="en-US" sz="4000" b="1" dirty="0" err="1">
                <a:latin typeface="Minion Pro"/>
                <a:cs typeface="Minion Pro"/>
              </a:rPr>
              <a:t>ί</a:t>
            </a:r>
            <a:r>
              <a:rPr lang="en-US" sz="4000" b="1" dirty="0">
                <a:latin typeface="Minion Pro"/>
                <a:cs typeface="Minion Pro"/>
              </a:rPr>
              <a:t>α, </a:t>
            </a:r>
            <a:r>
              <a:rPr lang="en-US" sz="4000" b="1" dirty="0" err="1">
                <a:latin typeface="Minion Pro"/>
                <a:cs typeface="Minion Pro"/>
              </a:rPr>
              <a:t>ον</a:t>
            </a:r>
            <a:r>
              <a:rPr lang="pt-BR" sz="4000" dirty="0">
                <a:latin typeface="Minion Pro"/>
                <a:cs typeface="Minion Pro"/>
              </a:rPr>
              <a:t>: justo, </a:t>
            </a:r>
            <a:r>
              <a:rPr lang="pt-BR" sz="4000" dirty="0" err="1">
                <a:latin typeface="Minion Pro"/>
                <a:cs typeface="Minion Pro"/>
              </a:rPr>
              <a:t>recto</a:t>
            </a:r>
            <a:r>
              <a:rPr lang="en-US" sz="4000" dirty="0">
                <a:latin typeface="Minion Pro"/>
                <a:cs typeface="Minion Pro"/>
              </a:rPr>
              <a:t> (79) </a:t>
            </a:r>
            <a:endParaRPr lang="es-ES_tradnl" sz="4000" dirty="0">
              <a:latin typeface="Minion Pro"/>
              <a:cs typeface="Minion Pro"/>
            </a:endParaRPr>
          </a:p>
          <a:p>
            <a:r>
              <a:rPr lang="pt-BR" sz="4000" dirty="0">
                <a:latin typeface="Minion Pro"/>
                <a:cs typeface="Minion Pro"/>
              </a:rPr>
              <a:t>62. </a:t>
            </a:r>
            <a:r>
              <a:rPr lang="en-US" sz="4000" b="1" dirty="0">
                <a:latin typeface="Minion Pro"/>
                <a:cs typeface="Minion Pro"/>
              </a:rPr>
              <a:t>π</a:t>
            </a:r>
            <a:r>
              <a:rPr lang="en-US" sz="4000" b="1" dirty="0" err="1">
                <a:latin typeface="Minion Pro"/>
                <a:cs typeface="Minion Pro"/>
              </a:rPr>
              <a:t>ιστός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ή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όν</a:t>
            </a:r>
            <a:r>
              <a:rPr lang="pt-BR" sz="4000" dirty="0">
                <a:latin typeface="Minion Pro"/>
                <a:cs typeface="Minion Pro"/>
              </a:rPr>
              <a:t>: fiel (67)</a:t>
            </a:r>
            <a:endParaRPr lang="es-ES_tradnl" sz="4000" dirty="0">
              <a:latin typeface="Minion Pro"/>
              <a:cs typeface="Minion Pro"/>
            </a:endParaRPr>
          </a:p>
          <a:p>
            <a:r>
              <a:rPr lang="pt-BR" sz="4000" dirty="0">
                <a:latin typeface="Minion Pro"/>
                <a:cs typeface="Minion Pro"/>
              </a:rPr>
              <a:t>63. </a:t>
            </a:r>
            <a:r>
              <a:rPr lang="en-US" sz="4000" b="1" dirty="0">
                <a:latin typeface="Minion Pro"/>
                <a:cs typeface="Minion Pro"/>
              </a:rPr>
              <a:t>π</a:t>
            </a:r>
            <a:r>
              <a:rPr lang="en-US" sz="4000" b="1" dirty="0" err="1">
                <a:latin typeface="Minion Pro"/>
                <a:cs typeface="Minion Pro"/>
              </a:rPr>
              <a:t>ονηρός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ά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όν</a:t>
            </a:r>
            <a:r>
              <a:rPr lang="pt-BR" sz="4000" dirty="0">
                <a:latin typeface="Minion Pro"/>
                <a:cs typeface="Minion Pro"/>
              </a:rPr>
              <a:t>: malo (78) </a:t>
            </a:r>
            <a:endParaRPr lang="es-ES_tradnl" sz="4000" dirty="0">
              <a:latin typeface="Minion Pro"/>
              <a:cs typeface="Minion Pro"/>
            </a:endParaRPr>
          </a:p>
          <a:p>
            <a:r>
              <a:rPr lang="pt-BR" sz="4000" dirty="0">
                <a:latin typeface="Minion Pro"/>
                <a:cs typeface="Minion Pro"/>
              </a:rPr>
              <a:t>64. </a:t>
            </a:r>
            <a:r>
              <a:rPr lang="en-US" sz="4000" b="1" dirty="0">
                <a:latin typeface="Minion Pro"/>
                <a:cs typeface="Minion Pro"/>
              </a:rPr>
              <a:t>α</a:t>
            </a:r>
            <a:r>
              <a:rPr lang="en-US" sz="4000" b="1" dirty="0" err="1">
                <a:latin typeface="Minion Pro"/>
                <a:cs typeface="Minion Pro"/>
              </a:rPr>
              <a:t>ἰώνιος</a:t>
            </a:r>
            <a:r>
              <a:rPr lang="en-US" sz="4000" b="1" dirty="0">
                <a:latin typeface="Minion Pro"/>
                <a:cs typeface="Minion Pro"/>
              </a:rPr>
              <a:t>, </a:t>
            </a:r>
            <a:r>
              <a:rPr lang="en-US" sz="4000" b="1" dirty="0" err="1">
                <a:latin typeface="Minion Pro"/>
                <a:cs typeface="Minion Pro"/>
              </a:rPr>
              <a:t>ον</a:t>
            </a:r>
            <a:r>
              <a:rPr lang="pt-BR" sz="4000" dirty="0">
                <a:latin typeface="Minion Pro"/>
                <a:cs typeface="Minion Pro"/>
              </a:rPr>
              <a:t>: eterno (71)</a:t>
            </a:r>
            <a:endParaRPr lang="es-ES_tradnl" sz="4000" dirty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38150"/>
            <a:ext cx="3232576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5b: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4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1451"/>
            <a:ext cx="7162800" cy="536972"/>
          </a:xfr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PE" sz="3200" b="1" smtClean="0">
                <a:solidFill>
                  <a:schemeClr val="bg1"/>
                </a:solidFill>
                <a:cs typeface="+mj-cs"/>
              </a:rPr>
              <a:t>Las posiciones de los adjetivos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1451"/>
            <a:ext cx="7162800" cy="536972"/>
          </a:xfr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PE" sz="3200" b="1" smtClean="0">
                <a:solidFill>
                  <a:schemeClr val="bg1"/>
                </a:solidFill>
                <a:cs typeface="+mj-cs"/>
              </a:rPr>
              <a:t>Las posiciones de los adjetivos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937022"/>
            <a:ext cx="5638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tres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atributivas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  <a:r>
              <a:rPr lang="es-PE" sz="2800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042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0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6234"/>
              </p:ext>
            </p:extLst>
          </p:nvPr>
        </p:nvGraphicFramePr>
        <p:xfrm>
          <a:off x="457200" y="1200150"/>
          <a:ext cx="8229600" cy="3562347"/>
        </p:xfrm>
        <a:graphic>
          <a:graphicData uri="http://schemas.openxmlformats.org/drawingml/2006/table">
            <a:tbl>
              <a:tblPr/>
              <a:tblGrid>
                <a:gridCol w="2286000"/>
                <a:gridCol w="838200"/>
                <a:gridCol w="1905000"/>
                <a:gridCol w="1066800"/>
                <a:gridCol w="2133600"/>
              </a:tblGrid>
              <a:tr h="422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ὁ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ροφήτ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ης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οἱ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προφῆτ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αι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τοῦ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ροφήτ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τῶν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προφητ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τῷ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ροφήτ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ῃ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τοῖς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προφήτ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αις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τὸν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ροφήτ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ην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τοὺς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ροφήτ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ροφῆτ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ροφῆτ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381000" y="45720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Sustantivos </a:t>
            </a:r>
            <a:r>
              <a:rPr lang="es-PE" sz="2800" b="1" i="1" dirty="0">
                <a:solidFill>
                  <a:srgbClr val="FF0000"/>
                </a:solidFill>
                <a:cs typeface="+mn-cs"/>
              </a:rPr>
              <a:t>masculinos</a:t>
            </a:r>
            <a:r>
              <a:rPr lang="es-PE" sz="2800" dirty="0">
                <a:solidFill>
                  <a:srgbClr val="FF0000"/>
                </a:solidFill>
                <a:cs typeface="+mn-cs"/>
              </a:rPr>
              <a:t> </a:t>
            </a:r>
            <a:r>
              <a:rPr lang="es-PE" sz="2800" dirty="0">
                <a:cs typeface="+mn-cs"/>
              </a:rPr>
              <a:t>de la </a:t>
            </a:r>
            <a:r>
              <a:rPr lang="es-PE" sz="2800" i="1" dirty="0">
                <a:solidFill>
                  <a:srgbClr val="FF0000"/>
                </a:solidFill>
                <a:cs typeface="+mn-cs"/>
              </a:rPr>
              <a:t>primera declinación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1451"/>
            <a:ext cx="7162800" cy="536972"/>
          </a:xfr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PE" sz="3200" b="1" smtClean="0">
                <a:solidFill>
                  <a:schemeClr val="bg1"/>
                </a:solidFill>
                <a:cs typeface="+mj-cs"/>
              </a:rPr>
              <a:t>Las posiciones de los adjetivos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937022"/>
            <a:ext cx="5638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tres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atributivas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  <a:r>
              <a:rPr lang="es-PE" sz="2800" dirty="0">
                <a:cs typeface="+mn-cs"/>
              </a:rPr>
              <a:t>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7270" y="14493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λόγος</a:t>
            </a:r>
            <a:endParaRPr lang="es-ES_tradnl" sz="24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51960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1451"/>
            <a:ext cx="7162800" cy="536972"/>
          </a:xfr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PE" sz="3200" b="1" smtClean="0">
                <a:solidFill>
                  <a:schemeClr val="bg1"/>
                </a:solidFill>
                <a:cs typeface="+mj-cs"/>
              </a:rPr>
              <a:t>Las posiciones de los adjetivos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937022"/>
            <a:ext cx="5638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tres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atributivas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  <a:r>
              <a:rPr lang="es-PE" sz="2800" dirty="0">
                <a:cs typeface="+mn-cs"/>
              </a:rPr>
              <a:t>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7270" y="14493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λόγος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7270" y="19446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ὁ λόγος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 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endParaRPr lang="es-ES_tradnl" sz="24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88142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1451"/>
            <a:ext cx="7162800" cy="536972"/>
          </a:xfr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PE" sz="3200" b="1" smtClean="0">
                <a:solidFill>
                  <a:schemeClr val="bg1"/>
                </a:solidFill>
                <a:cs typeface="+mj-cs"/>
              </a:rPr>
              <a:t>Las posiciones de los adjetivos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937022"/>
            <a:ext cx="5638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tres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atributivas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  <a:r>
              <a:rPr lang="es-PE" sz="2800" dirty="0">
                <a:cs typeface="+mn-cs"/>
              </a:rPr>
              <a:t>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7270" y="14493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λόγος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7270" y="19446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ὁ λόγος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 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67270" y="24399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0090"/>
                </a:solidFill>
                <a:latin typeface="Minion Pro"/>
                <a:cs typeface="Minion Pro"/>
              </a:rPr>
              <a:t>λόγος </a:t>
            </a:r>
            <a:r>
              <a:rPr lang="el-GR" sz="3600" b="1" dirty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 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57383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1451"/>
            <a:ext cx="7162800" cy="536972"/>
          </a:xfr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PE" sz="3200" b="1" smtClean="0">
                <a:solidFill>
                  <a:schemeClr val="bg1"/>
                </a:solidFill>
                <a:cs typeface="+mj-cs"/>
              </a:rPr>
              <a:t>Las posiciones de los adjetivos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937022"/>
            <a:ext cx="5638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tres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atributivas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  <a:r>
              <a:rPr lang="es-PE" sz="2800" dirty="0">
                <a:cs typeface="+mn-cs"/>
              </a:rPr>
              <a:t>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7270" y="14493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λόγος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7270" y="19446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ὁ λόγος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 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99530" y="1563239"/>
            <a:ext cx="56360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67270" y="24399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0090"/>
                </a:solidFill>
                <a:latin typeface="Minion Pro"/>
                <a:cs typeface="Minion Pro"/>
              </a:rPr>
              <a:t>λόγος </a:t>
            </a:r>
            <a:r>
              <a:rPr lang="el-GR" sz="3600" b="1" dirty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 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2133599" y="2052080"/>
            <a:ext cx="533401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1946190" y="2543605"/>
            <a:ext cx="55399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69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1451"/>
            <a:ext cx="7162800" cy="536972"/>
          </a:xfr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PE" sz="3200" b="1" smtClean="0">
                <a:solidFill>
                  <a:schemeClr val="bg1"/>
                </a:solidFill>
                <a:cs typeface="+mj-cs"/>
              </a:rPr>
              <a:t>Las posiciones de los adjetivos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937022"/>
            <a:ext cx="5638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tres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atributivas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  <a:r>
              <a:rPr lang="es-PE" sz="2800" dirty="0">
                <a:cs typeface="+mn-cs"/>
              </a:rPr>
              <a:t>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53000" y="203270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La palabra buena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67200" y="1909229"/>
            <a:ext cx="838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4400">
                <a:cs typeface="+mn-cs"/>
              </a:rPr>
              <a:t>=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7270" y="14493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λόγος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7270" y="19446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ὁ λόγος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 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99530" y="1563239"/>
            <a:ext cx="56360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67270" y="24399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0090"/>
                </a:solidFill>
                <a:latin typeface="Minion Pro"/>
                <a:cs typeface="Minion Pro"/>
              </a:rPr>
              <a:t>λόγος </a:t>
            </a:r>
            <a:r>
              <a:rPr lang="el-GR" sz="3600" b="1" dirty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 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2133599" y="2052080"/>
            <a:ext cx="533401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1946190" y="2543605"/>
            <a:ext cx="55399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29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1451"/>
            <a:ext cx="7162800" cy="536972"/>
          </a:xfr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PE" sz="3200" b="1" smtClean="0">
                <a:solidFill>
                  <a:schemeClr val="bg1"/>
                </a:solidFill>
                <a:cs typeface="+mj-cs"/>
              </a:rPr>
              <a:t>Las posiciones de los adjetivos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937022"/>
            <a:ext cx="5638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tres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atributivas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  <a:r>
              <a:rPr lang="es-PE" sz="2800" dirty="0">
                <a:cs typeface="+mn-cs"/>
              </a:rPr>
              <a:t>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53000" y="203270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La palabra buena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67200" y="1909229"/>
            <a:ext cx="838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4400">
                <a:cs typeface="+mn-cs"/>
              </a:rPr>
              <a:t>=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3401" y="3187123"/>
            <a:ext cx="5719763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dos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predicativas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7270" y="14493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λόγος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7270" y="19446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ὁ λόγος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 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99530" y="1563239"/>
            <a:ext cx="56360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67270" y="24399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0090"/>
                </a:solidFill>
                <a:latin typeface="Minion Pro"/>
                <a:cs typeface="Minion Pro"/>
              </a:rPr>
              <a:t>λόγος </a:t>
            </a:r>
            <a:r>
              <a:rPr lang="el-GR" sz="3600" b="1" dirty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 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2133599" y="2052080"/>
            <a:ext cx="533401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1946190" y="2543605"/>
            <a:ext cx="55399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61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1451"/>
            <a:ext cx="7162800" cy="536972"/>
          </a:xfr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PE" sz="3200" b="1" smtClean="0">
                <a:solidFill>
                  <a:schemeClr val="bg1"/>
                </a:solidFill>
                <a:cs typeface="+mj-cs"/>
              </a:rPr>
              <a:t>Las posiciones de los adjetivos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937022"/>
            <a:ext cx="5638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tres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atributivas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  <a:r>
              <a:rPr lang="es-PE" sz="2800" dirty="0">
                <a:cs typeface="+mn-cs"/>
              </a:rPr>
              <a:t>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53000" y="203270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La palabra buena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67200" y="1909229"/>
            <a:ext cx="838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4400">
                <a:cs typeface="+mn-cs"/>
              </a:rPr>
              <a:t>=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3401" y="3187123"/>
            <a:ext cx="5719763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dos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predicativas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7270" y="14493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λόγος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7270" y="19446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ὁ λόγος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 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99530" y="1563239"/>
            <a:ext cx="56360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67270" y="24399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0090"/>
                </a:solidFill>
                <a:latin typeface="Minion Pro"/>
                <a:cs typeface="Minion Pro"/>
              </a:rPr>
              <a:t>λόγος </a:t>
            </a:r>
            <a:r>
              <a:rPr lang="el-GR" sz="3600" b="1" dirty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 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2133599" y="2052080"/>
            <a:ext cx="533401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1946190" y="2543605"/>
            <a:ext cx="55399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46675" y="3714750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ὁ λόγος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23288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1451"/>
            <a:ext cx="7162800" cy="536972"/>
          </a:xfr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PE" sz="3200" b="1" smtClean="0">
                <a:solidFill>
                  <a:schemeClr val="bg1"/>
                </a:solidFill>
                <a:cs typeface="+mj-cs"/>
              </a:rPr>
              <a:t>Las posiciones de los adjetivos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937022"/>
            <a:ext cx="5638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tres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atributivas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  <a:r>
              <a:rPr lang="es-PE" sz="2800" dirty="0">
                <a:cs typeface="+mn-cs"/>
              </a:rPr>
              <a:t>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53000" y="203270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La palabra buena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67200" y="1909229"/>
            <a:ext cx="838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4400">
                <a:cs typeface="+mn-cs"/>
              </a:rPr>
              <a:t>=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3401" y="3187123"/>
            <a:ext cx="5719763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dos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predicativas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7270" y="14493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λόγος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7270" y="19446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ὁ λόγος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 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99530" y="1563239"/>
            <a:ext cx="56360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67270" y="24399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0090"/>
                </a:solidFill>
                <a:latin typeface="Minion Pro"/>
                <a:cs typeface="Minion Pro"/>
              </a:rPr>
              <a:t>λόγος </a:t>
            </a:r>
            <a:r>
              <a:rPr lang="el-GR" sz="3600" b="1" dirty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 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2133599" y="2052080"/>
            <a:ext cx="533401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1946190" y="2543605"/>
            <a:ext cx="55399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46675" y="3714750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ὁ λόγος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46675" y="4324350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0090"/>
                </a:solidFill>
                <a:latin typeface="Minion Pro"/>
                <a:cs typeface="Minion Pro"/>
              </a:rPr>
              <a:t>ὁ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λόγος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 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26418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1451"/>
            <a:ext cx="7162800" cy="536972"/>
          </a:xfr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PE" sz="3200" b="1" smtClean="0">
                <a:solidFill>
                  <a:schemeClr val="bg1"/>
                </a:solidFill>
                <a:cs typeface="+mj-cs"/>
              </a:rPr>
              <a:t>Las posiciones de los adjetivos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937022"/>
            <a:ext cx="5638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tres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atributivas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  <a:r>
              <a:rPr lang="es-PE" sz="2800" dirty="0">
                <a:cs typeface="+mn-cs"/>
              </a:rPr>
              <a:t>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53000" y="203270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La palabra buena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67200" y="1909229"/>
            <a:ext cx="838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4400">
                <a:cs typeface="+mn-cs"/>
              </a:rPr>
              <a:t>=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3401" y="3187123"/>
            <a:ext cx="5719763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dos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predicativas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038600" y="3930073"/>
            <a:ext cx="685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4400">
                <a:cs typeface="+mn-cs"/>
              </a:rPr>
              <a:t>=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648200" y="4021751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La palabra </a:t>
            </a:r>
            <a:r>
              <a:rPr lang="es-PE" sz="2800">
                <a:solidFill>
                  <a:srgbClr val="008000"/>
                </a:solidFill>
                <a:cs typeface="+mn-cs"/>
              </a:rPr>
              <a:t>es/está</a:t>
            </a:r>
            <a:r>
              <a:rPr lang="es-PE" sz="2800">
                <a:cs typeface="+mn-cs"/>
              </a:rPr>
              <a:t> buena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7270" y="14493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λόγος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7270" y="19446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ὁ λόγος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 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99530" y="1563239"/>
            <a:ext cx="56360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67270" y="24399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0090"/>
                </a:solidFill>
                <a:latin typeface="Minion Pro"/>
                <a:cs typeface="Minion Pro"/>
              </a:rPr>
              <a:t>λόγος </a:t>
            </a:r>
            <a:r>
              <a:rPr lang="el-GR" sz="3600" b="1" dirty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 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2133599" y="2052080"/>
            <a:ext cx="533401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1946190" y="2543605"/>
            <a:ext cx="55399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46675" y="3714750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ὁ λόγος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46675" y="4324350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0090"/>
                </a:solidFill>
                <a:latin typeface="Minion Pro"/>
                <a:cs typeface="Minion Pro"/>
              </a:rPr>
              <a:t>ὁ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λόγος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 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71188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3400" y="1504950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ἡ</a:t>
            </a:r>
            <a:r>
              <a:rPr lang="es-MX" sz="4400" b="1" dirty="0" smtClean="0">
                <a:latin typeface="Minion Pro"/>
                <a:cs typeface="Minion Pro"/>
              </a:rPr>
              <a:t> </a:t>
            </a:r>
            <a:r>
              <a:rPr lang="es-MX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γαθή</a:t>
            </a:r>
            <a:r>
              <a:rPr lang="es-MX" sz="4400" b="1" dirty="0" smtClean="0">
                <a:latin typeface="Minion Pro"/>
                <a:cs typeface="Minion Pro"/>
              </a:rPr>
              <a:t> </a:t>
            </a:r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φωνή</a:t>
            </a:r>
            <a:r>
              <a:rPr lang="es-MX" sz="4400" b="1" dirty="0" smtClean="0">
                <a:latin typeface="Minion Pro"/>
                <a:cs typeface="Minion Pro"/>
              </a:rPr>
              <a:t>   </a:t>
            </a:r>
            <a:r>
              <a:rPr lang="es-MX" sz="3200" dirty="0">
                <a:latin typeface="Minion Pro"/>
                <a:cs typeface="Minion Pro"/>
              </a:rPr>
              <a:t>“la buena voz”</a:t>
            </a:r>
            <a:endParaRPr lang="es-ES_tradnl" sz="3200" dirty="0">
              <a:latin typeface="Minion Pro"/>
              <a:cs typeface="Minion Pro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438150"/>
            <a:ext cx="46482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cs typeface="+mn-cs"/>
              </a:rPr>
              <a:t>Primera posición </a:t>
            </a:r>
            <a:r>
              <a:rPr lang="es-PE" sz="2800" b="1" i="1" u="sng" dirty="0" smtClean="0">
                <a:solidFill>
                  <a:schemeClr val="bg1"/>
                </a:solidFill>
                <a:cs typeface="+mn-cs"/>
              </a:rPr>
              <a:t>atributiva</a:t>
            </a:r>
            <a:r>
              <a:rPr lang="es-PE" sz="2800" dirty="0" smtClean="0">
                <a:cs typeface="+mn-cs"/>
              </a:rPr>
              <a:t> </a:t>
            </a:r>
            <a:endParaRPr lang="es-PE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93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0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84826"/>
              </p:ext>
            </p:extLst>
          </p:nvPr>
        </p:nvGraphicFramePr>
        <p:xfrm>
          <a:off x="457200" y="1200150"/>
          <a:ext cx="8229600" cy="3562347"/>
        </p:xfrm>
        <a:graphic>
          <a:graphicData uri="http://schemas.openxmlformats.org/drawingml/2006/table">
            <a:tbl>
              <a:tblPr/>
              <a:tblGrid>
                <a:gridCol w="2286000"/>
                <a:gridCol w="838200"/>
                <a:gridCol w="1905000"/>
                <a:gridCol w="1066800"/>
                <a:gridCol w="2133600"/>
              </a:tblGrid>
              <a:tr h="422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ὁ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ροφήτ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ης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οἱ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προφῆτ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αι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τοῦ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ροφήτ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τῶν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προφητ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τῷ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ροφήτ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ῃ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τοῖς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προφήτ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αις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τὸν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ροφήτ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ην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τοὺς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ροφήτ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ς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ροφῆτ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ροφῆτ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381000" y="45720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Sustantivos </a:t>
            </a:r>
            <a:r>
              <a:rPr lang="es-PE" sz="2800" b="1" i="1" dirty="0">
                <a:solidFill>
                  <a:srgbClr val="FF0000"/>
                </a:solidFill>
                <a:cs typeface="+mn-cs"/>
              </a:rPr>
              <a:t>masculinos</a:t>
            </a:r>
            <a:r>
              <a:rPr lang="es-PE" sz="2800" dirty="0">
                <a:solidFill>
                  <a:srgbClr val="FF0000"/>
                </a:solidFill>
                <a:cs typeface="+mn-cs"/>
              </a:rPr>
              <a:t> </a:t>
            </a:r>
            <a:r>
              <a:rPr lang="es-PE" sz="2800" dirty="0">
                <a:cs typeface="+mn-cs"/>
              </a:rPr>
              <a:t>de la </a:t>
            </a:r>
            <a:r>
              <a:rPr lang="es-PE" sz="2800" i="1" dirty="0">
                <a:solidFill>
                  <a:srgbClr val="FF0000"/>
                </a:solidFill>
                <a:cs typeface="+mn-cs"/>
              </a:rPr>
              <a:t>primera declinación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00600" y="1553005"/>
            <a:ext cx="685800" cy="1399745"/>
          </a:xfrm>
          <a:prstGeom prst="round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3400" y="1504950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ἡ</a:t>
            </a:r>
            <a:r>
              <a:rPr lang="es-MX" sz="4400" b="1" dirty="0" smtClean="0">
                <a:latin typeface="Minion Pro"/>
                <a:cs typeface="Minion Pro"/>
              </a:rPr>
              <a:t> </a:t>
            </a:r>
            <a:r>
              <a:rPr lang="es-MX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γαθή</a:t>
            </a:r>
            <a:r>
              <a:rPr lang="es-MX" sz="4400" b="1" dirty="0" smtClean="0">
                <a:latin typeface="Minion Pro"/>
                <a:cs typeface="Minion Pro"/>
              </a:rPr>
              <a:t> </a:t>
            </a:r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φωνή</a:t>
            </a:r>
            <a:r>
              <a:rPr lang="es-MX" sz="4400" b="1" dirty="0" smtClean="0">
                <a:latin typeface="Minion Pro"/>
                <a:cs typeface="Minion Pro"/>
              </a:rPr>
              <a:t>   </a:t>
            </a:r>
            <a:r>
              <a:rPr lang="es-MX" sz="3200" dirty="0">
                <a:latin typeface="Minion Pro"/>
                <a:cs typeface="Minion Pro"/>
              </a:rPr>
              <a:t>“la buena voz”</a:t>
            </a:r>
            <a:endParaRPr lang="es-ES_tradnl" sz="3200" dirty="0">
              <a:latin typeface="Minion Pro"/>
              <a:cs typeface="Minion Pro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438150"/>
            <a:ext cx="46482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cs typeface="+mn-cs"/>
              </a:rPr>
              <a:t>Primera posición </a:t>
            </a:r>
            <a:r>
              <a:rPr lang="es-PE" sz="2800" b="1" i="1" u="sng" dirty="0" smtClean="0">
                <a:solidFill>
                  <a:schemeClr val="bg1"/>
                </a:solidFill>
                <a:cs typeface="+mn-cs"/>
              </a:rPr>
              <a:t>atributiva</a:t>
            </a:r>
            <a:r>
              <a:rPr lang="es-PE" sz="2800" dirty="0" smtClean="0">
                <a:cs typeface="+mn-cs"/>
              </a:rPr>
              <a:t> </a:t>
            </a:r>
            <a:endParaRPr lang="es-PE" sz="2800" dirty="0">
              <a:cs typeface="+mn-cs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09600" y="3105150"/>
            <a:ext cx="8153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sz="3200" b="1" dirty="0">
                <a:latin typeface="Minion Pro"/>
                <a:cs typeface="Minion Pro"/>
              </a:rPr>
              <a:t>τοῦ </a:t>
            </a:r>
            <a:r>
              <a:rPr lang="es-MX" sz="3200" b="1" dirty="0" smtClean="0">
                <a:latin typeface="Minion Pro"/>
                <a:cs typeface="Minion Pro"/>
              </a:rPr>
              <a:t>ἀ</a:t>
            </a:r>
            <a:r>
              <a:rPr lang="es-MX" sz="3200" b="1" dirty="0" smtClean="0">
                <a:latin typeface="Minion Pro"/>
                <a:cs typeface="Minion Pro"/>
              </a:rPr>
              <a:t>γαθοῦ </a:t>
            </a:r>
            <a:r>
              <a:rPr lang="es-MX" sz="3200" b="1" dirty="0">
                <a:latin typeface="Minion Pro"/>
                <a:cs typeface="Minion Pro"/>
              </a:rPr>
              <a:t>κυρίου </a:t>
            </a:r>
            <a:r>
              <a:rPr lang="es-MX" sz="3200" dirty="0">
                <a:latin typeface="Minion Pro"/>
                <a:cs typeface="Minion Pro"/>
              </a:rPr>
              <a:t>“del buen Señor</a:t>
            </a:r>
            <a:r>
              <a:rPr lang="es-MX" sz="3200" dirty="0" smtClean="0">
                <a:latin typeface="Minion Pro"/>
                <a:cs typeface="Minion Pro"/>
              </a:rPr>
              <a:t>”</a:t>
            </a:r>
            <a:endParaRPr lang="es-ES_tradnl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26941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3400" y="1504950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ἡ</a:t>
            </a:r>
            <a:r>
              <a:rPr lang="es-MX" sz="4400" b="1" dirty="0" smtClean="0">
                <a:latin typeface="Minion Pro"/>
                <a:cs typeface="Minion Pro"/>
              </a:rPr>
              <a:t> </a:t>
            </a:r>
            <a:r>
              <a:rPr lang="es-MX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γαθή</a:t>
            </a:r>
            <a:r>
              <a:rPr lang="es-MX" sz="4400" b="1" dirty="0" smtClean="0">
                <a:latin typeface="Minion Pro"/>
                <a:cs typeface="Minion Pro"/>
              </a:rPr>
              <a:t> </a:t>
            </a:r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φωνή</a:t>
            </a:r>
            <a:r>
              <a:rPr lang="es-MX" sz="4400" b="1" dirty="0" smtClean="0">
                <a:latin typeface="Minion Pro"/>
                <a:cs typeface="Minion Pro"/>
              </a:rPr>
              <a:t>   </a:t>
            </a:r>
            <a:r>
              <a:rPr lang="es-MX" sz="3200" dirty="0">
                <a:latin typeface="Minion Pro"/>
                <a:cs typeface="Minion Pro"/>
              </a:rPr>
              <a:t>“la buena voz”</a:t>
            </a:r>
            <a:endParaRPr lang="es-ES_tradnl" sz="3200" dirty="0">
              <a:latin typeface="Minion Pro"/>
              <a:cs typeface="Minion Pro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438150"/>
            <a:ext cx="46482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cs typeface="+mn-cs"/>
              </a:rPr>
              <a:t>Primera posición </a:t>
            </a:r>
            <a:r>
              <a:rPr lang="es-PE" sz="2800" b="1" i="1" u="sng" dirty="0" smtClean="0">
                <a:solidFill>
                  <a:schemeClr val="bg1"/>
                </a:solidFill>
                <a:cs typeface="+mn-cs"/>
              </a:rPr>
              <a:t>atributiva</a:t>
            </a:r>
            <a:r>
              <a:rPr lang="es-PE" sz="2800" dirty="0" smtClean="0">
                <a:cs typeface="+mn-cs"/>
              </a:rPr>
              <a:t> </a:t>
            </a:r>
            <a:endParaRPr lang="es-PE" sz="2800" dirty="0">
              <a:cs typeface="+mn-cs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09600" y="310515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sz="3200" b="1" dirty="0">
                <a:latin typeface="Minion Pro"/>
                <a:cs typeface="Minion Pro"/>
              </a:rPr>
              <a:t>τοῦ </a:t>
            </a:r>
            <a:r>
              <a:rPr lang="es-MX" sz="3200" b="1" dirty="0" smtClean="0">
                <a:latin typeface="Minion Pro"/>
                <a:cs typeface="Minion Pro"/>
              </a:rPr>
              <a:t>ἀ</a:t>
            </a:r>
            <a:r>
              <a:rPr lang="es-MX" sz="3200" b="1" dirty="0" smtClean="0">
                <a:latin typeface="Minion Pro"/>
                <a:cs typeface="Minion Pro"/>
              </a:rPr>
              <a:t>γαθοῦ </a:t>
            </a:r>
            <a:r>
              <a:rPr lang="es-MX" sz="3200" b="1" dirty="0">
                <a:latin typeface="Minion Pro"/>
                <a:cs typeface="Minion Pro"/>
              </a:rPr>
              <a:t>κυρίου </a:t>
            </a:r>
            <a:r>
              <a:rPr lang="es-MX" sz="3200" dirty="0">
                <a:latin typeface="Minion Pro"/>
                <a:cs typeface="Minion Pro"/>
              </a:rPr>
              <a:t>“del buen Señor”</a:t>
            </a:r>
            <a:endParaRPr lang="es-ES_tradnl" sz="3200" dirty="0">
              <a:latin typeface="Minion Pro"/>
              <a:cs typeface="Minion Pro"/>
            </a:endParaRPr>
          </a:p>
          <a:p>
            <a:r>
              <a:rPr lang="es-MX" sz="3200" b="1" dirty="0">
                <a:latin typeface="Minion Pro"/>
                <a:cs typeface="Minion Pro"/>
              </a:rPr>
              <a:t>τῷ ἄγαθῳ θεῷ</a:t>
            </a:r>
            <a:r>
              <a:rPr lang="es-MX" sz="3200" dirty="0">
                <a:latin typeface="Minion Pro"/>
                <a:cs typeface="Minion Pro"/>
              </a:rPr>
              <a:t> “al buen Dios</a:t>
            </a:r>
            <a:r>
              <a:rPr lang="es-MX" sz="3200" dirty="0" smtClean="0">
                <a:latin typeface="Minion Pro"/>
                <a:cs typeface="Minion Pro"/>
              </a:rPr>
              <a:t>”</a:t>
            </a:r>
            <a:endParaRPr lang="es-ES_tradnl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95446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3400" y="1504950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ἡ</a:t>
            </a:r>
            <a:r>
              <a:rPr lang="es-MX" sz="4400" b="1" dirty="0" smtClean="0">
                <a:latin typeface="Minion Pro"/>
                <a:cs typeface="Minion Pro"/>
              </a:rPr>
              <a:t> </a:t>
            </a:r>
            <a:r>
              <a:rPr lang="es-MX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γαθή</a:t>
            </a:r>
            <a:r>
              <a:rPr lang="es-MX" sz="4400" b="1" dirty="0" smtClean="0">
                <a:latin typeface="Minion Pro"/>
                <a:cs typeface="Minion Pro"/>
              </a:rPr>
              <a:t> </a:t>
            </a:r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φωνή</a:t>
            </a:r>
            <a:r>
              <a:rPr lang="es-MX" sz="4400" b="1" dirty="0" smtClean="0">
                <a:latin typeface="Minion Pro"/>
                <a:cs typeface="Minion Pro"/>
              </a:rPr>
              <a:t>   </a:t>
            </a:r>
            <a:r>
              <a:rPr lang="es-MX" sz="3200" dirty="0">
                <a:latin typeface="Minion Pro"/>
                <a:cs typeface="Minion Pro"/>
              </a:rPr>
              <a:t>“la buena voz”</a:t>
            </a:r>
            <a:endParaRPr lang="es-ES_tradnl" sz="3200" dirty="0">
              <a:latin typeface="Minion Pro"/>
              <a:cs typeface="Minion Pro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438150"/>
            <a:ext cx="46482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cs typeface="+mn-cs"/>
              </a:rPr>
              <a:t>Primera posición </a:t>
            </a:r>
            <a:r>
              <a:rPr lang="es-PE" sz="2800" b="1" i="1" u="sng" dirty="0" smtClean="0">
                <a:solidFill>
                  <a:schemeClr val="bg1"/>
                </a:solidFill>
                <a:cs typeface="+mn-cs"/>
              </a:rPr>
              <a:t>atributiva</a:t>
            </a:r>
            <a:r>
              <a:rPr lang="es-PE" sz="2800" dirty="0" smtClean="0">
                <a:cs typeface="+mn-cs"/>
              </a:rPr>
              <a:t> </a:t>
            </a:r>
            <a:endParaRPr lang="es-PE" sz="2800" dirty="0">
              <a:cs typeface="+mn-cs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09600" y="310515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sz="3200" b="1" dirty="0">
                <a:latin typeface="Minion Pro"/>
                <a:cs typeface="Minion Pro"/>
              </a:rPr>
              <a:t>τοῦ </a:t>
            </a:r>
            <a:r>
              <a:rPr lang="es-MX" sz="3200" b="1" dirty="0" smtClean="0">
                <a:latin typeface="Minion Pro"/>
                <a:cs typeface="Minion Pro"/>
              </a:rPr>
              <a:t>ἀ</a:t>
            </a:r>
            <a:r>
              <a:rPr lang="es-MX" sz="3200" b="1" dirty="0" smtClean="0">
                <a:latin typeface="Minion Pro"/>
                <a:cs typeface="Minion Pro"/>
              </a:rPr>
              <a:t>γαθοῦ </a:t>
            </a:r>
            <a:r>
              <a:rPr lang="es-MX" sz="3200" b="1" dirty="0">
                <a:latin typeface="Minion Pro"/>
                <a:cs typeface="Minion Pro"/>
              </a:rPr>
              <a:t>κυρίου </a:t>
            </a:r>
            <a:r>
              <a:rPr lang="es-MX" sz="3200" dirty="0">
                <a:latin typeface="Minion Pro"/>
                <a:cs typeface="Minion Pro"/>
              </a:rPr>
              <a:t>“del buen Señor”</a:t>
            </a:r>
            <a:endParaRPr lang="es-ES_tradnl" sz="3200" dirty="0">
              <a:latin typeface="Minion Pro"/>
              <a:cs typeface="Minion Pro"/>
            </a:endParaRPr>
          </a:p>
          <a:p>
            <a:r>
              <a:rPr lang="es-MX" sz="3200" b="1" dirty="0">
                <a:latin typeface="Minion Pro"/>
                <a:cs typeface="Minion Pro"/>
              </a:rPr>
              <a:t>τῷ ἄγαθῳ θεῷ</a:t>
            </a:r>
            <a:r>
              <a:rPr lang="es-MX" sz="3200" dirty="0">
                <a:latin typeface="Minion Pro"/>
                <a:cs typeface="Minion Pro"/>
              </a:rPr>
              <a:t> “al buen Dios”</a:t>
            </a:r>
            <a:endParaRPr lang="es-ES_tradnl" sz="3200" dirty="0">
              <a:latin typeface="Minion Pro"/>
              <a:cs typeface="Minion Pro"/>
            </a:endParaRPr>
          </a:p>
          <a:p>
            <a:r>
              <a:rPr lang="es-MX" sz="3200" b="1" dirty="0">
                <a:latin typeface="Minion Pro"/>
                <a:cs typeface="Minion Pro"/>
              </a:rPr>
              <a:t>ἡ καλή καρδία </a:t>
            </a:r>
            <a:r>
              <a:rPr lang="es-MX" sz="3200" dirty="0">
                <a:latin typeface="Minion Pro"/>
                <a:cs typeface="Minion Pro"/>
              </a:rPr>
              <a:t>“el buen corazón”</a:t>
            </a:r>
            <a:endParaRPr lang="es-ES_tradnl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26947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3400" y="1504950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000090"/>
                </a:solidFill>
                <a:latin typeface="Minion Pro"/>
                <a:cs typeface="Minion Pro"/>
              </a:rPr>
              <a:t>τὰς	</a:t>
            </a:r>
            <a:r>
              <a:rPr lang="el-GR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ψυχάς</a:t>
            </a:r>
            <a:r>
              <a:rPr lang="es-ES_tradnl" sz="4400" b="1" dirty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r>
              <a:rPr lang="el-GR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τὰς</a:t>
            </a:r>
            <a:r>
              <a:rPr lang="es-ES_tradnl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r>
              <a:rPr lang="el-GR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πιστάς</a:t>
            </a:r>
            <a:r>
              <a:rPr lang="es-ES_tradnl" sz="4400" b="1" dirty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r>
              <a:rPr lang="es-ES_tradnl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  </a:t>
            </a:r>
            <a:r>
              <a:rPr lang="el-GR" sz="3200" dirty="0" smtClean="0">
                <a:latin typeface="Minion Pro"/>
                <a:cs typeface="Minion Pro"/>
              </a:rPr>
              <a:t>“</a:t>
            </a:r>
            <a:r>
              <a:rPr lang="el-GR" sz="3200" dirty="0">
                <a:latin typeface="Minion Pro"/>
                <a:cs typeface="Minion Pro"/>
              </a:rPr>
              <a:t>las almas fieles”</a:t>
            </a:r>
            <a:endParaRPr lang="el-GR" sz="4400" dirty="0">
              <a:latin typeface="Minion Pro"/>
              <a:cs typeface="Minion Pro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438150"/>
            <a:ext cx="4876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cs typeface="+mn-cs"/>
              </a:rPr>
              <a:t>Segunda posición </a:t>
            </a:r>
            <a:r>
              <a:rPr lang="es-PE" sz="2800" b="1" i="1" u="sng" dirty="0" smtClean="0">
                <a:solidFill>
                  <a:schemeClr val="bg1"/>
                </a:solidFill>
                <a:cs typeface="+mn-cs"/>
              </a:rPr>
              <a:t>atributiva</a:t>
            </a:r>
            <a:r>
              <a:rPr lang="es-PE" sz="2800" dirty="0" smtClean="0">
                <a:cs typeface="+mn-cs"/>
              </a:rPr>
              <a:t> </a:t>
            </a:r>
            <a:endParaRPr lang="es-PE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81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3400" y="1504950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000090"/>
                </a:solidFill>
                <a:latin typeface="Minion Pro"/>
                <a:cs typeface="Minion Pro"/>
              </a:rPr>
              <a:t>τὰς	</a:t>
            </a:r>
            <a:r>
              <a:rPr lang="el-GR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ψυχάς</a:t>
            </a:r>
            <a:r>
              <a:rPr lang="es-ES_tradnl" sz="4400" b="1" dirty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r>
              <a:rPr lang="el-GR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τὰς</a:t>
            </a:r>
            <a:r>
              <a:rPr lang="es-ES_tradnl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r>
              <a:rPr lang="el-GR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πιστάς</a:t>
            </a:r>
            <a:r>
              <a:rPr lang="es-ES_tradnl" sz="4400" b="1" dirty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r>
              <a:rPr lang="es-ES_tradnl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  </a:t>
            </a:r>
            <a:r>
              <a:rPr lang="el-GR" sz="3200" dirty="0" smtClean="0">
                <a:latin typeface="Minion Pro"/>
                <a:cs typeface="Minion Pro"/>
              </a:rPr>
              <a:t>“</a:t>
            </a:r>
            <a:r>
              <a:rPr lang="el-GR" sz="3200" dirty="0">
                <a:latin typeface="Minion Pro"/>
                <a:cs typeface="Minion Pro"/>
              </a:rPr>
              <a:t>las almas fieles”</a:t>
            </a:r>
            <a:endParaRPr lang="el-GR" sz="4400" dirty="0">
              <a:latin typeface="Minion Pro"/>
              <a:cs typeface="Minion Pro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438150"/>
            <a:ext cx="4876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cs typeface="+mn-cs"/>
              </a:rPr>
              <a:t>Segunda posición </a:t>
            </a:r>
            <a:r>
              <a:rPr lang="es-PE" sz="2800" b="1" i="1" u="sng" dirty="0" smtClean="0">
                <a:solidFill>
                  <a:schemeClr val="bg1"/>
                </a:solidFill>
                <a:cs typeface="+mn-cs"/>
              </a:rPr>
              <a:t>atributiva</a:t>
            </a:r>
            <a:r>
              <a:rPr lang="es-PE" sz="2800" dirty="0" smtClean="0">
                <a:cs typeface="+mn-cs"/>
              </a:rPr>
              <a:t> </a:t>
            </a:r>
            <a:endParaRPr lang="es-PE" sz="2800" dirty="0">
              <a:cs typeface="+mn-cs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09600" y="310515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sz="3200" b="1" dirty="0">
                <a:latin typeface="Minion Pro"/>
                <a:cs typeface="Minion Pro"/>
              </a:rPr>
              <a:t>τὰ </a:t>
            </a:r>
            <a:r>
              <a:rPr lang="es-MX" sz="3200" b="1" dirty="0" smtClean="0">
                <a:latin typeface="Minion Pro"/>
                <a:cs typeface="Minion Pro"/>
              </a:rPr>
              <a:t>ἔ</a:t>
            </a:r>
            <a:r>
              <a:rPr lang="es-MX" sz="3200" b="1" dirty="0" smtClean="0">
                <a:latin typeface="Minion Pro"/>
                <a:cs typeface="Minion Pro"/>
              </a:rPr>
              <a:t>ργα </a:t>
            </a:r>
            <a:r>
              <a:rPr lang="es-MX" sz="3200" b="1" dirty="0">
                <a:latin typeface="Minion Pro"/>
                <a:cs typeface="Minion Pro"/>
              </a:rPr>
              <a:t>τά καλά  </a:t>
            </a:r>
            <a:r>
              <a:rPr lang="es-MX" sz="3200" dirty="0">
                <a:latin typeface="Minion Pro"/>
                <a:cs typeface="Minion Pro"/>
              </a:rPr>
              <a:t> “las obras buenas” o </a:t>
            </a:r>
            <a:endParaRPr lang="es-MX" sz="3200" dirty="0" smtClean="0">
              <a:latin typeface="Minion Pro"/>
              <a:cs typeface="Minion Pro"/>
            </a:endParaRPr>
          </a:p>
          <a:p>
            <a:r>
              <a:rPr lang="es-MX" sz="3200" dirty="0">
                <a:latin typeface="Minion Pro"/>
                <a:cs typeface="Minion Pro"/>
              </a:rPr>
              <a:t>	</a:t>
            </a:r>
            <a:r>
              <a:rPr lang="es-MX" sz="3200" dirty="0" smtClean="0">
                <a:latin typeface="Minion Pro"/>
                <a:cs typeface="Minion Pro"/>
              </a:rPr>
              <a:t>				   “</a:t>
            </a:r>
            <a:r>
              <a:rPr lang="es-MX" sz="3200" dirty="0">
                <a:latin typeface="Minion Pro"/>
                <a:cs typeface="Minion Pro"/>
              </a:rPr>
              <a:t>las buenas obras”</a:t>
            </a:r>
          </a:p>
        </p:txBody>
      </p:sp>
    </p:spTree>
    <p:extLst>
      <p:ext uri="{BB962C8B-B14F-4D97-AF65-F5344CB8AC3E}">
        <p14:creationId xmlns:p14="http://schemas.microsoft.com/office/powerpoint/2010/main" val="405529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438150"/>
            <a:ext cx="46482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cs typeface="+mn-cs"/>
              </a:rPr>
              <a:t>Tercera posición </a:t>
            </a:r>
            <a:r>
              <a:rPr lang="es-PE" sz="2800" b="1" i="1" u="sng" dirty="0" smtClean="0">
                <a:solidFill>
                  <a:schemeClr val="bg1"/>
                </a:solidFill>
                <a:cs typeface="+mn-cs"/>
              </a:rPr>
              <a:t>atributiva</a:t>
            </a:r>
            <a:r>
              <a:rPr lang="es-PE" sz="2800" dirty="0" smtClean="0">
                <a:cs typeface="+mn-cs"/>
              </a:rPr>
              <a:t> </a:t>
            </a:r>
            <a:endParaRPr lang="es-PE" sz="2800" dirty="0">
              <a:cs typeface="+mn-cs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09600" y="173355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000090"/>
                </a:solidFill>
                <a:latin typeface="Minion Pro"/>
                <a:cs typeface="Minion Pro"/>
              </a:rPr>
              <a:t>λόγος </a:t>
            </a:r>
            <a:r>
              <a:rPr lang="el-GR" sz="3600" b="1" dirty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   </a:t>
            </a:r>
            <a:r>
              <a:rPr lang="es-ES_tradnl" sz="3200" dirty="0" smtClean="0">
                <a:latin typeface="Minion Pro"/>
                <a:cs typeface="Minion Pro"/>
              </a:rPr>
              <a:t>“la palabra buena”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endParaRPr lang="es-ES_tradnl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25088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438150"/>
            <a:ext cx="46482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cs typeface="+mn-cs"/>
              </a:rPr>
              <a:t>Tercera posición </a:t>
            </a:r>
            <a:r>
              <a:rPr lang="es-PE" sz="2800" b="1" i="1" u="sng" dirty="0" smtClean="0">
                <a:solidFill>
                  <a:schemeClr val="bg1"/>
                </a:solidFill>
                <a:cs typeface="+mn-cs"/>
              </a:rPr>
              <a:t>atributiva</a:t>
            </a:r>
            <a:r>
              <a:rPr lang="es-PE" sz="2800" dirty="0" smtClean="0">
                <a:cs typeface="+mn-cs"/>
              </a:rPr>
              <a:t> </a:t>
            </a:r>
            <a:endParaRPr lang="es-PE" sz="2800" dirty="0">
              <a:cs typeface="+mn-cs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09600" y="3105150"/>
            <a:ext cx="8153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sz="3200" b="1" dirty="0">
                <a:latin typeface="Minion Pro"/>
                <a:cs typeface="Minion Pro"/>
              </a:rPr>
              <a:t>θεός ὁ ἅγιος </a:t>
            </a:r>
            <a:r>
              <a:rPr lang="es-MX" sz="3200" dirty="0">
                <a:latin typeface="Minion Pro"/>
                <a:cs typeface="Minion Pro"/>
              </a:rPr>
              <a:t>  “Dios santo”, “el Dios santo”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09600" y="173355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000090"/>
                </a:solidFill>
                <a:latin typeface="Minion Pro"/>
                <a:cs typeface="Minion Pro"/>
              </a:rPr>
              <a:t>λόγος </a:t>
            </a:r>
            <a:r>
              <a:rPr lang="el-GR" sz="3600" b="1" dirty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   </a:t>
            </a:r>
            <a:r>
              <a:rPr lang="es-ES_tradnl" sz="3200" dirty="0" smtClean="0">
                <a:latin typeface="Minion Pro"/>
                <a:cs typeface="Minion Pro"/>
              </a:rPr>
              <a:t>“la palabra buena”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endParaRPr lang="es-ES_tradnl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84514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1" y="147192"/>
            <a:ext cx="81565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685800" algn="l"/>
              </a:tabLst>
              <a:defRPr/>
            </a:pPr>
            <a:r>
              <a:rPr lang="es-MX" sz="3200" dirty="0">
                <a:latin typeface="Bwgrkn"/>
                <a:cs typeface="Bwgrkn"/>
              </a:rPr>
              <a:t>o`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avgaqo,j</a:t>
            </a:r>
            <a:r>
              <a:rPr lang="es-MX" sz="3200" dirty="0">
                <a:solidFill>
                  <a:srgbClr val="FF0000"/>
                </a:solidFill>
                <a:latin typeface="Bwgrkn"/>
                <a:cs typeface="Bwgrkn"/>
              </a:rPr>
              <a:t> </a:t>
            </a:r>
            <a:r>
              <a:rPr lang="es-MX" sz="3200" dirty="0">
                <a:latin typeface="Bwgrkn"/>
                <a:cs typeface="Bwgrkn"/>
              </a:rPr>
              <a:t>dou/loj lamba,nei tou.j lo,gouj tou.j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kalou.j</a:t>
            </a:r>
            <a:r>
              <a:rPr lang="es-MX" sz="3200" dirty="0">
                <a:latin typeface="Bwgrkn"/>
                <a:cs typeface="Bwgrkn"/>
              </a:rPr>
              <a:t> tou/ kuri,ou tou/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dikai,ou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1" y="147192"/>
            <a:ext cx="81565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685800" algn="l"/>
              </a:tabLst>
              <a:defRPr/>
            </a:pPr>
            <a:r>
              <a:rPr lang="es-MX" sz="3200" dirty="0">
                <a:latin typeface="Bwgrkn"/>
                <a:cs typeface="Bwgrkn"/>
              </a:rPr>
              <a:t>o`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avgaqo,j</a:t>
            </a:r>
            <a:r>
              <a:rPr lang="es-MX" sz="3200" dirty="0">
                <a:solidFill>
                  <a:srgbClr val="FF0000"/>
                </a:solidFill>
                <a:latin typeface="Bwgrkn"/>
                <a:cs typeface="Bwgrkn"/>
              </a:rPr>
              <a:t> </a:t>
            </a:r>
            <a:r>
              <a:rPr lang="es-MX" sz="3200" dirty="0">
                <a:latin typeface="Bwgrkn"/>
                <a:cs typeface="Bwgrkn"/>
              </a:rPr>
              <a:t>dou/loj lamba,nei tou.j lo,gouj tou.j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kalou.j</a:t>
            </a:r>
            <a:r>
              <a:rPr lang="es-MX" sz="3200" dirty="0">
                <a:latin typeface="Bwgrkn"/>
                <a:cs typeface="Bwgrkn"/>
              </a:rPr>
              <a:t> tou/ kuri,ou tou/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dikai,ou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1135053"/>
            <a:ext cx="8045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MX" sz="2800">
                <a:cs typeface="+mn-cs"/>
              </a:rPr>
              <a:t>“el buen siervo recibe las buenas palabras del señor justo”</a:t>
            </a:r>
          </a:p>
        </p:txBody>
      </p:sp>
    </p:spTree>
    <p:extLst>
      <p:ext uri="{BB962C8B-B14F-4D97-AF65-F5344CB8AC3E}">
        <p14:creationId xmlns:p14="http://schemas.microsoft.com/office/powerpoint/2010/main" val="424717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1" y="147192"/>
            <a:ext cx="81565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685800" algn="l"/>
              </a:tabLst>
              <a:defRPr/>
            </a:pPr>
            <a:r>
              <a:rPr lang="es-MX" sz="3200" dirty="0">
                <a:latin typeface="Bwgrkn"/>
                <a:cs typeface="Bwgrkn"/>
              </a:rPr>
              <a:t>o`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avgaqo,j</a:t>
            </a:r>
            <a:r>
              <a:rPr lang="es-MX" sz="3200" dirty="0">
                <a:solidFill>
                  <a:srgbClr val="FF0000"/>
                </a:solidFill>
                <a:latin typeface="Bwgrkn"/>
                <a:cs typeface="Bwgrkn"/>
              </a:rPr>
              <a:t> </a:t>
            </a:r>
            <a:r>
              <a:rPr lang="es-MX" sz="3200" dirty="0">
                <a:latin typeface="Bwgrkn"/>
                <a:cs typeface="Bwgrkn"/>
              </a:rPr>
              <a:t>dou/loj lamba,nei tou.j lo,gouj tou.j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kalou.j</a:t>
            </a:r>
            <a:r>
              <a:rPr lang="es-MX" sz="3200" dirty="0">
                <a:latin typeface="Bwgrkn"/>
                <a:cs typeface="Bwgrkn"/>
              </a:rPr>
              <a:t> tou/ kuri,ou tou/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dikai,ou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1135053"/>
            <a:ext cx="8045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MX" sz="2800">
                <a:cs typeface="+mn-cs"/>
              </a:rPr>
              <a:t>“el buen siervo recibe las buenas palabras del señor justo”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04800" y="2604642"/>
            <a:ext cx="84661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685800" algn="l"/>
              </a:tabLst>
              <a:defRPr/>
            </a:pPr>
            <a:r>
              <a:rPr lang="es-MX" sz="3200" dirty="0">
                <a:latin typeface="Bwgrkn"/>
                <a:cs typeface="Bwgrkn"/>
              </a:rPr>
              <a:t>h` avga,ph kai. h` dikaiosu,nh me,nousi evn th|/ kardi,a th/|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avgaqh/|</a:t>
            </a:r>
          </a:p>
        </p:txBody>
      </p:sp>
    </p:spTree>
    <p:extLst>
      <p:ext uri="{BB962C8B-B14F-4D97-AF65-F5344CB8AC3E}">
        <p14:creationId xmlns:p14="http://schemas.microsoft.com/office/powerpoint/2010/main" val="340396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0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522757"/>
              </p:ext>
            </p:extLst>
          </p:nvPr>
        </p:nvGraphicFramePr>
        <p:xfrm>
          <a:off x="457200" y="1200150"/>
          <a:ext cx="8229600" cy="3562347"/>
        </p:xfrm>
        <a:graphic>
          <a:graphicData uri="http://schemas.openxmlformats.org/drawingml/2006/table">
            <a:tbl>
              <a:tblPr/>
              <a:tblGrid>
                <a:gridCol w="2286000"/>
                <a:gridCol w="838200"/>
                <a:gridCol w="1905000"/>
                <a:gridCol w="1066800"/>
                <a:gridCol w="2133600"/>
              </a:tblGrid>
              <a:tr h="422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ὁ</a:t>
                      </a:r>
                      <a:r>
                        <a:rPr lang="en-US" sz="3200" dirty="0">
                          <a:solidFill>
                            <a:srgbClr val="00008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οἱ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αι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τοῦ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τῶν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νεανι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τῷ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ᾳ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τοῖς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τὸν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αν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τοὺς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381000" y="45720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Sustantivos </a:t>
            </a:r>
            <a:r>
              <a:rPr lang="es-PE" sz="2800" b="1" i="1" dirty="0">
                <a:solidFill>
                  <a:srgbClr val="FF0000"/>
                </a:solidFill>
                <a:cs typeface="+mn-cs"/>
              </a:rPr>
              <a:t>masculinos</a:t>
            </a:r>
            <a:r>
              <a:rPr lang="es-PE" sz="2800" dirty="0">
                <a:solidFill>
                  <a:srgbClr val="FF0000"/>
                </a:solidFill>
                <a:cs typeface="+mn-cs"/>
              </a:rPr>
              <a:t> </a:t>
            </a:r>
            <a:r>
              <a:rPr lang="es-PE" sz="2800" dirty="0">
                <a:cs typeface="+mn-cs"/>
              </a:rPr>
              <a:t>de la </a:t>
            </a:r>
            <a:r>
              <a:rPr lang="es-PE" sz="2800" i="1" dirty="0">
                <a:solidFill>
                  <a:srgbClr val="FF0000"/>
                </a:solidFill>
                <a:cs typeface="+mn-cs"/>
              </a:rPr>
              <a:t>primera declinación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26465" y="1553690"/>
            <a:ext cx="685800" cy="1392195"/>
          </a:xfrm>
          <a:prstGeom prst="round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9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1" y="147192"/>
            <a:ext cx="81565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685800" algn="l"/>
              </a:tabLst>
              <a:defRPr/>
            </a:pPr>
            <a:r>
              <a:rPr lang="es-MX" sz="3200" dirty="0">
                <a:latin typeface="Bwgrkn"/>
                <a:cs typeface="Bwgrkn"/>
              </a:rPr>
              <a:t>o`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avgaqo,j</a:t>
            </a:r>
            <a:r>
              <a:rPr lang="es-MX" sz="3200" dirty="0">
                <a:solidFill>
                  <a:srgbClr val="FF0000"/>
                </a:solidFill>
                <a:latin typeface="Bwgrkn"/>
                <a:cs typeface="Bwgrkn"/>
              </a:rPr>
              <a:t> </a:t>
            </a:r>
            <a:r>
              <a:rPr lang="es-MX" sz="3200" dirty="0">
                <a:latin typeface="Bwgrkn"/>
                <a:cs typeface="Bwgrkn"/>
              </a:rPr>
              <a:t>dou/loj lamba,nei tou.j lo,gouj tou.j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kalou.j</a:t>
            </a:r>
            <a:r>
              <a:rPr lang="es-MX" sz="3200" dirty="0">
                <a:latin typeface="Bwgrkn"/>
                <a:cs typeface="Bwgrkn"/>
              </a:rPr>
              <a:t> tou/ kuri,ou tou/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dikai,ou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1135053"/>
            <a:ext cx="8045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MX" sz="2800">
                <a:cs typeface="+mn-cs"/>
              </a:rPr>
              <a:t>“el buen siervo recibe las buenas palabras del señor justo”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04800" y="2604642"/>
            <a:ext cx="84661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685800" algn="l"/>
              </a:tabLst>
              <a:defRPr/>
            </a:pPr>
            <a:r>
              <a:rPr lang="es-MX" sz="3200" dirty="0">
                <a:latin typeface="Bwgrkn"/>
                <a:cs typeface="Bwgrkn"/>
              </a:rPr>
              <a:t>h` avga,ph kai. h` dikaiosu,nh me,nousi evn th|/ kardi,a th/| </a:t>
            </a:r>
            <a:r>
              <a:rPr lang="es-MX" sz="3200" b="1" dirty="0">
                <a:solidFill>
                  <a:srgbClr val="FF0000"/>
                </a:solidFill>
                <a:latin typeface="Bwgrkn"/>
                <a:cs typeface="Bwgrkn"/>
              </a:rPr>
              <a:t>avgaqh/|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81000" y="3592503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MX" sz="2800">
                <a:cs typeface="+mn-cs"/>
              </a:rPr>
              <a:t>“el amor y la justicia permanecen en el corazón bueno” (o en el buen corazón)</a:t>
            </a:r>
          </a:p>
        </p:txBody>
      </p:sp>
    </p:spTree>
    <p:extLst>
      <p:ext uri="{BB962C8B-B14F-4D97-AF65-F5344CB8AC3E}">
        <p14:creationId xmlns:p14="http://schemas.microsoft.com/office/powerpoint/2010/main" val="422842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3400" y="1504950"/>
            <a:ext cx="8458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γαθή</a:t>
            </a:r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ἡ </a:t>
            </a:r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ἀ</a:t>
            </a:r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γάπη  </a:t>
            </a:r>
            <a:r>
              <a:rPr lang="es-MX" sz="3200" dirty="0" smtClean="0">
                <a:solidFill>
                  <a:srgbClr val="000000"/>
                </a:solidFill>
                <a:latin typeface="Minion Pro"/>
                <a:cs typeface="Minion Pro"/>
              </a:rPr>
              <a:t> </a:t>
            </a:r>
            <a:r>
              <a:rPr lang="es-MX" sz="3200" dirty="0">
                <a:solidFill>
                  <a:srgbClr val="000000"/>
                </a:solidFill>
                <a:latin typeface="Minion Pro"/>
                <a:cs typeface="Minion Pro"/>
              </a:rPr>
              <a:t>“el amor es/era/será bueno”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438150"/>
            <a:ext cx="49530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cs typeface="+mn-cs"/>
              </a:rPr>
              <a:t>Primera posición </a:t>
            </a:r>
            <a:r>
              <a:rPr lang="es-PE" sz="2800" b="1" i="1" u="sng" dirty="0" smtClean="0">
                <a:solidFill>
                  <a:schemeClr val="bg1"/>
                </a:solidFill>
                <a:cs typeface="+mn-cs"/>
              </a:rPr>
              <a:t>predicativa</a:t>
            </a:r>
            <a:endParaRPr lang="es-PE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41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81000" y="1504950"/>
            <a:ext cx="8458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τὸ </a:t>
            </a:r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ἱ</a:t>
            </a:r>
            <a:r>
              <a:rPr lang="es-MX" sz="4400" b="1" dirty="0" smtClean="0">
                <a:solidFill>
                  <a:srgbClr val="000090"/>
                </a:solidFill>
                <a:latin typeface="Minion Pro"/>
                <a:cs typeface="Minion Pro"/>
              </a:rPr>
              <a:t>μάτιον</a:t>
            </a:r>
            <a:r>
              <a:rPr lang="es-MX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s-MX" sz="4400" b="1" dirty="0" smtClean="0">
                <a:solidFill>
                  <a:srgbClr val="FF6600"/>
                </a:solidFill>
                <a:latin typeface="Minion Pro"/>
                <a:cs typeface="Minion Pro"/>
              </a:rPr>
              <a:t>καλόν  </a:t>
            </a:r>
            <a:r>
              <a:rPr lang="es-MX" sz="3200" dirty="0" smtClean="0">
                <a:latin typeface="Minion Pro"/>
                <a:cs typeface="Minion Pro"/>
              </a:rPr>
              <a:t>“</a:t>
            </a:r>
            <a:r>
              <a:rPr lang="es-MX" sz="3200" dirty="0">
                <a:latin typeface="Minion Pro"/>
                <a:cs typeface="Minion Pro"/>
              </a:rPr>
              <a:t>el vestido es/está bueno”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438150"/>
            <a:ext cx="51816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 smtClean="0">
                <a:solidFill>
                  <a:schemeClr val="bg1"/>
                </a:solidFill>
                <a:cs typeface="+mn-cs"/>
              </a:rPr>
              <a:t>Segunda posición </a:t>
            </a:r>
            <a:r>
              <a:rPr lang="es-PE" sz="2800" b="1" i="1" u="sng" dirty="0" smtClean="0">
                <a:solidFill>
                  <a:schemeClr val="bg1"/>
                </a:solidFill>
                <a:cs typeface="+mn-cs"/>
              </a:rPr>
              <a:t>predicativa</a:t>
            </a:r>
            <a:endParaRPr lang="es-PE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6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400050"/>
            <a:ext cx="7467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pisto.j de. o` qeo,j </a:t>
            </a:r>
            <a:r>
              <a:rPr lang="es-PE" sz="2800" dirty="0">
                <a:latin typeface="Arial Unicode MS" charset="0"/>
                <a:cs typeface="+mn-cs"/>
              </a:rPr>
              <a:t>(1 Cor. 10:13)</a:t>
            </a:r>
            <a:endParaRPr lang="es-PE" sz="3200" dirty="0">
              <a:latin typeface="Bwgrkl" charset="0"/>
              <a:cs typeface="+mn-cs"/>
            </a:endParaRPr>
          </a:p>
        </p:txBody>
      </p:sp>
      <p:graphicFrame>
        <p:nvGraphicFramePr>
          <p:cNvPr id="10418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64301"/>
              </p:ext>
            </p:extLst>
          </p:nvPr>
        </p:nvGraphicFramePr>
        <p:xfrm>
          <a:off x="228601" y="1529774"/>
          <a:ext cx="8702675" cy="121920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235075"/>
                <a:gridCol w="1676400"/>
              </a:tblGrid>
              <a:tr h="251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pisto.j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400050"/>
            <a:ext cx="7467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pisto.j de. o` qeo,j </a:t>
            </a:r>
            <a:r>
              <a:rPr lang="es-PE" sz="2800" dirty="0">
                <a:latin typeface="Arial Unicode MS" charset="0"/>
                <a:cs typeface="+mn-cs"/>
              </a:rPr>
              <a:t>(1 Cor. 10:13)</a:t>
            </a:r>
            <a:endParaRPr lang="es-PE" sz="3200" dirty="0">
              <a:latin typeface="Bwgrkl" charset="0"/>
              <a:cs typeface="+mn-cs"/>
            </a:endParaRPr>
          </a:p>
        </p:txBody>
      </p:sp>
      <p:graphicFrame>
        <p:nvGraphicFramePr>
          <p:cNvPr id="10418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76741"/>
              </p:ext>
            </p:extLst>
          </p:nvPr>
        </p:nvGraphicFramePr>
        <p:xfrm>
          <a:off x="228601" y="1529774"/>
          <a:ext cx="8702675" cy="121920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235075"/>
                <a:gridCol w="1676400"/>
              </a:tblGrid>
              <a:tr h="251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pisto.j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09" name="Text Box 169"/>
          <p:cNvSpPr txBox="1">
            <a:spLocks noChangeArrowheads="1"/>
          </p:cNvSpPr>
          <p:nvPr/>
        </p:nvSpPr>
        <p:spPr bwMode="auto">
          <a:xfrm>
            <a:off x="4267200" y="181552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0410" name="Text Box 170"/>
          <p:cNvSpPr txBox="1">
            <a:spLocks noChangeArrowheads="1"/>
          </p:cNvSpPr>
          <p:nvPr/>
        </p:nvSpPr>
        <p:spPr bwMode="auto">
          <a:xfrm>
            <a:off x="5562600" y="1815524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0411" name="Text Box 171"/>
          <p:cNvSpPr txBox="1">
            <a:spLocks noChangeArrowheads="1"/>
          </p:cNvSpPr>
          <p:nvPr/>
        </p:nvSpPr>
        <p:spPr bwMode="auto">
          <a:xfrm>
            <a:off x="4876800" y="181552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0422" name="Text Box 182"/>
          <p:cNvSpPr txBox="1">
            <a:spLocks noChangeArrowheads="1"/>
          </p:cNvSpPr>
          <p:nvPr/>
        </p:nvSpPr>
        <p:spPr bwMode="auto">
          <a:xfrm>
            <a:off x="6019800" y="1758374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pisto.j</a:t>
            </a:r>
          </a:p>
        </p:txBody>
      </p:sp>
      <p:sp>
        <p:nvSpPr>
          <p:cNvPr id="10423" name="Text Box 183"/>
          <p:cNvSpPr txBox="1">
            <a:spLocks noChangeArrowheads="1"/>
          </p:cNvSpPr>
          <p:nvPr/>
        </p:nvSpPr>
        <p:spPr bwMode="auto">
          <a:xfrm>
            <a:off x="7315200" y="1815524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cs typeface="+mn-cs"/>
              </a:rPr>
              <a:t>fiel</a:t>
            </a:r>
          </a:p>
        </p:txBody>
      </p:sp>
    </p:spTree>
    <p:extLst>
      <p:ext uri="{BB962C8B-B14F-4D97-AF65-F5344CB8AC3E}">
        <p14:creationId xmlns:p14="http://schemas.microsoft.com/office/powerpoint/2010/main" val="27839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400050"/>
            <a:ext cx="7467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pisto.j de. o` qeo,j </a:t>
            </a:r>
            <a:r>
              <a:rPr lang="es-PE" sz="2800" dirty="0">
                <a:latin typeface="Arial Unicode MS" charset="0"/>
                <a:cs typeface="+mn-cs"/>
              </a:rPr>
              <a:t>(1 Cor. 10:13)</a:t>
            </a:r>
            <a:endParaRPr lang="es-PE" sz="3200" dirty="0">
              <a:latin typeface="Bwgrkl" charset="0"/>
              <a:cs typeface="+mn-cs"/>
            </a:endParaRPr>
          </a:p>
        </p:txBody>
      </p:sp>
      <p:graphicFrame>
        <p:nvGraphicFramePr>
          <p:cNvPr id="10418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66201"/>
              </p:ext>
            </p:extLst>
          </p:nvPr>
        </p:nvGraphicFramePr>
        <p:xfrm>
          <a:off x="228601" y="1529774"/>
          <a:ext cx="8702675" cy="121920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235075"/>
                <a:gridCol w="1676400"/>
              </a:tblGrid>
              <a:tr h="251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pisto.j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09" name="Text Box 169"/>
          <p:cNvSpPr txBox="1">
            <a:spLocks noChangeArrowheads="1"/>
          </p:cNvSpPr>
          <p:nvPr/>
        </p:nvSpPr>
        <p:spPr bwMode="auto">
          <a:xfrm>
            <a:off x="4267200" y="181552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0410" name="Text Box 170"/>
          <p:cNvSpPr txBox="1">
            <a:spLocks noChangeArrowheads="1"/>
          </p:cNvSpPr>
          <p:nvPr/>
        </p:nvSpPr>
        <p:spPr bwMode="auto">
          <a:xfrm>
            <a:off x="5562600" y="1815524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0411" name="Text Box 171"/>
          <p:cNvSpPr txBox="1">
            <a:spLocks noChangeArrowheads="1"/>
          </p:cNvSpPr>
          <p:nvPr/>
        </p:nvSpPr>
        <p:spPr bwMode="auto">
          <a:xfrm>
            <a:off x="4876800" y="181552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0419" name="Text Box 179"/>
          <p:cNvSpPr txBox="1">
            <a:spLocks noChangeArrowheads="1"/>
          </p:cNvSpPr>
          <p:nvPr/>
        </p:nvSpPr>
        <p:spPr bwMode="auto">
          <a:xfrm>
            <a:off x="4267200" y="227272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0420" name="Text Box 180"/>
          <p:cNvSpPr txBox="1">
            <a:spLocks noChangeArrowheads="1"/>
          </p:cNvSpPr>
          <p:nvPr/>
        </p:nvSpPr>
        <p:spPr bwMode="auto">
          <a:xfrm>
            <a:off x="4876800" y="2272724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0421" name="Text Box 181"/>
          <p:cNvSpPr txBox="1">
            <a:spLocks noChangeArrowheads="1"/>
          </p:cNvSpPr>
          <p:nvPr/>
        </p:nvSpPr>
        <p:spPr bwMode="auto">
          <a:xfrm>
            <a:off x="5562600" y="2272724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0422" name="Text Box 182"/>
          <p:cNvSpPr txBox="1">
            <a:spLocks noChangeArrowheads="1"/>
          </p:cNvSpPr>
          <p:nvPr/>
        </p:nvSpPr>
        <p:spPr bwMode="auto">
          <a:xfrm>
            <a:off x="6019800" y="1758374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pisto.j</a:t>
            </a:r>
          </a:p>
        </p:txBody>
      </p:sp>
      <p:sp>
        <p:nvSpPr>
          <p:cNvPr id="10423" name="Text Box 183"/>
          <p:cNvSpPr txBox="1">
            <a:spLocks noChangeArrowheads="1"/>
          </p:cNvSpPr>
          <p:nvPr/>
        </p:nvSpPr>
        <p:spPr bwMode="auto">
          <a:xfrm>
            <a:off x="7315200" y="1815524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cs typeface="+mn-cs"/>
              </a:rPr>
              <a:t>fiel</a:t>
            </a:r>
          </a:p>
        </p:txBody>
      </p:sp>
      <p:sp>
        <p:nvSpPr>
          <p:cNvPr id="10424" name="Text Box 184"/>
          <p:cNvSpPr txBox="1">
            <a:spLocks noChangeArrowheads="1"/>
          </p:cNvSpPr>
          <p:nvPr/>
        </p:nvSpPr>
        <p:spPr bwMode="auto">
          <a:xfrm>
            <a:off x="6096000" y="2215574"/>
            <a:ext cx="1143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qeo,j</a:t>
            </a:r>
          </a:p>
        </p:txBody>
      </p:sp>
      <p:sp>
        <p:nvSpPr>
          <p:cNvPr id="10425" name="Text Box 185"/>
          <p:cNvSpPr txBox="1">
            <a:spLocks noChangeArrowheads="1"/>
          </p:cNvSpPr>
          <p:nvPr/>
        </p:nvSpPr>
        <p:spPr bwMode="auto">
          <a:xfrm>
            <a:off x="7315200" y="2171701"/>
            <a:ext cx="152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cs typeface="+mn-cs"/>
              </a:rPr>
              <a:t>Dios</a:t>
            </a:r>
          </a:p>
          <a:p>
            <a:pPr>
              <a:spcBef>
                <a:spcPct val="50000"/>
              </a:spcBef>
              <a:defRPr/>
            </a:pPr>
            <a:endParaRPr lang="es-PE" sz="2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5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400050"/>
            <a:ext cx="7467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pisto.j de. o` qeo,j </a:t>
            </a:r>
            <a:r>
              <a:rPr lang="es-PE" sz="2800" dirty="0">
                <a:latin typeface="Arial Unicode MS" charset="0"/>
                <a:cs typeface="+mn-cs"/>
              </a:rPr>
              <a:t>(1 Cor. 10:13)</a:t>
            </a:r>
            <a:endParaRPr lang="es-PE" sz="3200" dirty="0">
              <a:latin typeface="Bwgrkl" charset="0"/>
              <a:cs typeface="+mn-cs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5800" y="901124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y fiel es Dios.</a:t>
            </a:r>
          </a:p>
        </p:txBody>
      </p:sp>
      <p:graphicFrame>
        <p:nvGraphicFramePr>
          <p:cNvPr id="10418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81497"/>
              </p:ext>
            </p:extLst>
          </p:nvPr>
        </p:nvGraphicFramePr>
        <p:xfrm>
          <a:off x="228601" y="1529774"/>
          <a:ext cx="8702675" cy="121920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235075"/>
                <a:gridCol w="1676400"/>
              </a:tblGrid>
              <a:tr h="251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pisto.j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09" name="Text Box 169"/>
          <p:cNvSpPr txBox="1">
            <a:spLocks noChangeArrowheads="1"/>
          </p:cNvSpPr>
          <p:nvPr/>
        </p:nvSpPr>
        <p:spPr bwMode="auto">
          <a:xfrm>
            <a:off x="4267200" y="181552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0410" name="Text Box 170"/>
          <p:cNvSpPr txBox="1">
            <a:spLocks noChangeArrowheads="1"/>
          </p:cNvSpPr>
          <p:nvPr/>
        </p:nvSpPr>
        <p:spPr bwMode="auto">
          <a:xfrm>
            <a:off x="5562600" y="1815524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0411" name="Text Box 171"/>
          <p:cNvSpPr txBox="1">
            <a:spLocks noChangeArrowheads="1"/>
          </p:cNvSpPr>
          <p:nvPr/>
        </p:nvSpPr>
        <p:spPr bwMode="auto">
          <a:xfrm>
            <a:off x="4876800" y="181552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0419" name="Text Box 179"/>
          <p:cNvSpPr txBox="1">
            <a:spLocks noChangeArrowheads="1"/>
          </p:cNvSpPr>
          <p:nvPr/>
        </p:nvSpPr>
        <p:spPr bwMode="auto">
          <a:xfrm>
            <a:off x="4267200" y="227272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0420" name="Text Box 180"/>
          <p:cNvSpPr txBox="1">
            <a:spLocks noChangeArrowheads="1"/>
          </p:cNvSpPr>
          <p:nvPr/>
        </p:nvSpPr>
        <p:spPr bwMode="auto">
          <a:xfrm>
            <a:off x="4876800" y="2272724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0421" name="Text Box 181"/>
          <p:cNvSpPr txBox="1">
            <a:spLocks noChangeArrowheads="1"/>
          </p:cNvSpPr>
          <p:nvPr/>
        </p:nvSpPr>
        <p:spPr bwMode="auto">
          <a:xfrm>
            <a:off x="5562600" y="2272724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0422" name="Text Box 182"/>
          <p:cNvSpPr txBox="1">
            <a:spLocks noChangeArrowheads="1"/>
          </p:cNvSpPr>
          <p:nvPr/>
        </p:nvSpPr>
        <p:spPr bwMode="auto">
          <a:xfrm>
            <a:off x="6019800" y="1758374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pisto.j</a:t>
            </a:r>
          </a:p>
        </p:txBody>
      </p:sp>
      <p:sp>
        <p:nvSpPr>
          <p:cNvPr id="10423" name="Text Box 183"/>
          <p:cNvSpPr txBox="1">
            <a:spLocks noChangeArrowheads="1"/>
          </p:cNvSpPr>
          <p:nvPr/>
        </p:nvSpPr>
        <p:spPr bwMode="auto">
          <a:xfrm>
            <a:off x="7315200" y="1815524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cs typeface="+mn-cs"/>
              </a:rPr>
              <a:t>fiel</a:t>
            </a:r>
          </a:p>
        </p:txBody>
      </p:sp>
      <p:sp>
        <p:nvSpPr>
          <p:cNvPr id="10424" name="Text Box 184"/>
          <p:cNvSpPr txBox="1">
            <a:spLocks noChangeArrowheads="1"/>
          </p:cNvSpPr>
          <p:nvPr/>
        </p:nvSpPr>
        <p:spPr bwMode="auto">
          <a:xfrm>
            <a:off x="6096000" y="2215574"/>
            <a:ext cx="1143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qeo,j</a:t>
            </a:r>
          </a:p>
        </p:txBody>
      </p:sp>
      <p:sp>
        <p:nvSpPr>
          <p:cNvPr id="10425" name="Text Box 185"/>
          <p:cNvSpPr txBox="1">
            <a:spLocks noChangeArrowheads="1"/>
          </p:cNvSpPr>
          <p:nvPr/>
        </p:nvSpPr>
        <p:spPr bwMode="auto">
          <a:xfrm>
            <a:off x="7315200" y="2171701"/>
            <a:ext cx="152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cs typeface="+mn-cs"/>
              </a:rPr>
              <a:t>Dios</a:t>
            </a:r>
          </a:p>
          <a:p>
            <a:pPr>
              <a:spcBef>
                <a:spcPct val="50000"/>
              </a:spcBef>
              <a:defRPr/>
            </a:pPr>
            <a:endParaRPr lang="es-PE" sz="2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74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66800" y="342900"/>
            <a:ext cx="6705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avgaqh, h` evkklhsi,a kai. h` basilei,a kakh,</a:t>
            </a:r>
          </a:p>
        </p:txBody>
      </p:sp>
      <p:graphicFrame>
        <p:nvGraphicFramePr>
          <p:cNvPr id="12492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427311"/>
              </p:ext>
            </p:extLst>
          </p:nvPr>
        </p:nvGraphicFramePr>
        <p:xfrm>
          <a:off x="228601" y="1657350"/>
          <a:ext cx="8702675" cy="259080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524000"/>
                <a:gridCol w="1311275"/>
              </a:tblGrid>
              <a:tr h="25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avgaqh,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kakh,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73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66800" y="342900"/>
            <a:ext cx="6705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avgaqh, h` evkklhsi,a kai. h` basilei,a kakh,</a:t>
            </a:r>
          </a:p>
        </p:txBody>
      </p:sp>
      <p:graphicFrame>
        <p:nvGraphicFramePr>
          <p:cNvPr id="12492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99535"/>
              </p:ext>
            </p:extLst>
          </p:nvPr>
        </p:nvGraphicFramePr>
        <p:xfrm>
          <a:off x="228601" y="1657350"/>
          <a:ext cx="8702675" cy="259080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524000"/>
                <a:gridCol w="1311275"/>
              </a:tblGrid>
              <a:tr h="25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avgaqh,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kakh,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55" name="Text Box 167"/>
          <p:cNvSpPr txBox="1">
            <a:spLocks noChangeArrowheads="1"/>
          </p:cNvSpPr>
          <p:nvPr/>
        </p:nvSpPr>
        <p:spPr bwMode="auto">
          <a:xfrm>
            <a:off x="4267200" y="19431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62" name="Text Box 174"/>
          <p:cNvSpPr txBox="1">
            <a:spLocks noChangeArrowheads="1"/>
          </p:cNvSpPr>
          <p:nvPr/>
        </p:nvSpPr>
        <p:spPr bwMode="auto">
          <a:xfrm>
            <a:off x="4876800" y="19431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F</a:t>
            </a:r>
          </a:p>
        </p:txBody>
      </p:sp>
      <p:sp>
        <p:nvSpPr>
          <p:cNvPr id="12463" name="Text Box 175"/>
          <p:cNvSpPr txBox="1">
            <a:spLocks noChangeArrowheads="1"/>
          </p:cNvSpPr>
          <p:nvPr/>
        </p:nvSpPr>
        <p:spPr bwMode="auto">
          <a:xfrm>
            <a:off x="5562600" y="19431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2493" name="Text Box 205"/>
          <p:cNvSpPr txBox="1">
            <a:spLocks noChangeArrowheads="1"/>
          </p:cNvSpPr>
          <p:nvPr/>
        </p:nvSpPr>
        <p:spPr bwMode="auto">
          <a:xfrm>
            <a:off x="6172200" y="1943100"/>
            <a:ext cx="1447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avgaqo,j</a:t>
            </a:r>
          </a:p>
        </p:txBody>
      </p:sp>
      <p:sp>
        <p:nvSpPr>
          <p:cNvPr id="12494" name="Text Box 206"/>
          <p:cNvSpPr txBox="1">
            <a:spLocks noChangeArrowheads="1"/>
          </p:cNvSpPr>
          <p:nvPr/>
        </p:nvSpPr>
        <p:spPr bwMode="auto">
          <a:xfrm>
            <a:off x="7620000" y="19431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buena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66800" y="342900"/>
            <a:ext cx="6705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avgaqh, h` evkklhsi,a kai. h` basilei,a kakh,</a:t>
            </a:r>
          </a:p>
        </p:txBody>
      </p:sp>
      <p:graphicFrame>
        <p:nvGraphicFramePr>
          <p:cNvPr id="12492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4047"/>
              </p:ext>
            </p:extLst>
          </p:nvPr>
        </p:nvGraphicFramePr>
        <p:xfrm>
          <a:off x="228601" y="1657350"/>
          <a:ext cx="8702675" cy="259080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524000"/>
                <a:gridCol w="1311275"/>
              </a:tblGrid>
              <a:tr h="25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avgaqh,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kakh,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55" name="Text Box 167"/>
          <p:cNvSpPr txBox="1">
            <a:spLocks noChangeArrowheads="1"/>
          </p:cNvSpPr>
          <p:nvPr/>
        </p:nvSpPr>
        <p:spPr bwMode="auto">
          <a:xfrm>
            <a:off x="4267200" y="19431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62" name="Text Box 174"/>
          <p:cNvSpPr txBox="1">
            <a:spLocks noChangeArrowheads="1"/>
          </p:cNvSpPr>
          <p:nvPr/>
        </p:nvSpPr>
        <p:spPr bwMode="auto">
          <a:xfrm>
            <a:off x="4876800" y="19431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F</a:t>
            </a:r>
          </a:p>
        </p:txBody>
      </p:sp>
      <p:sp>
        <p:nvSpPr>
          <p:cNvPr id="12463" name="Text Box 175"/>
          <p:cNvSpPr txBox="1">
            <a:spLocks noChangeArrowheads="1"/>
          </p:cNvSpPr>
          <p:nvPr/>
        </p:nvSpPr>
        <p:spPr bwMode="auto">
          <a:xfrm>
            <a:off x="5562600" y="19431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2472" name="Text Box 184"/>
          <p:cNvSpPr txBox="1">
            <a:spLocks noChangeArrowheads="1"/>
          </p:cNvSpPr>
          <p:nvPr/>
        </p:nvSpPr>
        <p:spPr bwMode="auto">
          <a:xfrm>
            <a:off x="4267200" y="2581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73" name="Text Box 185"/>
          <p:cNvSpPr txBox="1">
            <a:spLocks noChangeArrowheads="1"/>
          </p:cNvSpPr>
          <p:nvPr/>
        </p:nvSpPr>
        <p:spPr bwMode="auto">
          <a:xfrm>
            <a:off x="4876800" y="258193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F</a:t>
            </a:r>
          </a:p>
        </p:txBody>
      </p:sp>
      <p:sp>
        <p:nvSpPr>
          <p:cNvPr id="12474" name="Text Box 186"/>
          <p:cNvSpPr txBox="1">
            <a:spLocks noChangeArrowheads="1"/>
          </p:cNvSpPr>
          <p:nvPr/>
        </p:nvSpPr>
        <p:spPr bwMode="auto">
          <a:xfrm>
            <a:off x="5562600" y="2581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N</a:t>
            </a:r>
          </a:p>
        </p:txBody>
      </p:sp>
      <p:sp>
        <p:nvSpPr>
          <p:cNvPr id="12493" name="Text Box 205"/>
          <p:cNvSpPr txBox="1">
            <a:spLocks noChangeArrowheads="1"/>
          </p:cNvSpPr>
          <p:nvPr/>
        </p:nvSpPr>
        <p:spPr bwMode="auto">
          <a:xfrm>
            <a:off x="6172200" y="1943100"/>
            <a:ext cx="1447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avgaqo,j</a:t>
            </a:r>
          </a:p>
        </p:txBody>
      </p:sp>
      <p:sp>
        <p:nvSpPr>
          <p:cNvPr id="12494" name="Text Box 206"/>
          <p:cNvSpPr txBox="1">
            <a:spLocks noChangeArrowheads="1"/>
          </p:cNvSpPr>
          <p:nvPr/>
        </p:nvSpPr>
        <p:spPr bwMode="auto">
          <a:xfrm>
            <a:off x="7620000" y="19431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buena</a:t>
            </a:r>
          </a:p>
        </p:txBody>
      </p:sp>
      <p:sp>
        <p:nvSpPr>
          <p:cNvPr id="12495" name="Text Box 207"/>
          <p:cNvSpPr txBox="1">
            <a:spLocks noChangeArrowheads="1"/>
          </p:cNvSpPr>
          <p:nvPr/>
        </p:nvSpPr>
        <p:spPr bwMode="auto">
          <a:xfrm>
            <a:off x="6096000" y="258193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Bwgrkn"/>
                <a:cs typeface="Bwgrkn"/>
              </a:rPr>
              <a:t>evkklhsi,a</a:t>
            </a:r>
          </a:p>
        </p:txBody>
      </p:sp>
      <p:sp>
        <p:nvSpPr>
          <p:cNvPr id="12496" name="Text Box 208"/>
          <p:cNvSpPr txBox="1">
            <a:spLocks noChangeArrowheads="1"/>
          </p:cNvSpPr>
          <p:nvPr/>
        </p:nvSpPr>
        <p:spPr bwMode="auto">
          <a:xfrm>
            <a:off x="7620000" y="2581930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iglesia</a:t>
            </a:r>
          </a:p>
        </p:txBody>
      </p:sp>
    </p:spTree>
    <p:extLst>
      <p:ext uri="{BB962C8B-B14F-4D97-AF65-F5344CB8AC3E}">
        <p14:creationId xmlns:p14="http://schemas.microsoft.com/office/powerpoint/2010/main" val="252850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0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27608"/>
              </p:ext>
            </p:extLst>
          </p:nvPr>
        </p:nvGraphicFramePr>
        <p:xfrm>
          <a:off x="457200" y="1200150"/>
          <a:ext cx="8229600" cy="3562347"/>
        </p:xfrm>
        <a:graphic>
          <a:graphicData uri="http://schemas.openxmlformats.org/drawingml/2006/table">
            <a:tbl>
              <a:tblPr/>
              <a:tblGrid>
                <a:gridCol w="2286000"/>
                <a:gridCol w="838200"/>
                <a:gridCol w="1905000"/>
                <a:gridCol w="1066800"/>
                <a:gridCol w="2133600"/>
              </a:tblGrid>
              <a:tr h="422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ὁ</a:t>
                      </a:r>
                      <a:r>
                        <a:rPr lang="en-US" sz="3200" dirty="0">
                          <a:solidFill>
                            <a:srgbClr val="00008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οἱ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αι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τοῦ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τῶν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νεανι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τῷ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ᾳ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τοῖς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τὸν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αν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τοὺς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νεανί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381000" y="45720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Sustantivos </a:t>
            </a:r>
            <a:r>
              <a:rPr lang="es-PE" sz="2800" b="1" i="1" dirty="0">
                <a:solidFill>
                  <a:srgbClr val="FF0000"/>
                </a:solidFill>
                <a:cs typeface="+mn-cs"/>
              </a:rPr>
              <a:t>masculinos</a:t>
            </a:r>
            <a:r>
              <a:rPr lang="es-PE" sz="2800" dirty="0">
                <a:solidFill>
                  <a:srgbClr val="FF0000"/>
                </a:solidFill>
                <a:cs typeface="+mn-cs"/>
              </a:rPr>
              <a:t> </a:t>
            </a:r>
            <a:r>
              <a:rPr lang="es-PE" sz="2800" dirty="0">
                <a:cs typeface="+mn-cs"/>
              </a:rPr>
              <a:t>de la </a:t>
            </a:r>
            <a:r>
              <a:rPr lang="es-PE" sz="2800" i="1" dirty="0">
                <a:solidFill>
                  <a:srgbClr val="FF0000"/>
                </a:solidFill>
                <a:cs typeface="+mn-cs"/>
              </a:rPr>
              <a:t>primera declinación</a:t>
            </a:r>
          </a:p>
        </p:txBody>
      </p:sp>
    </p:spTree>
    <p:extLst>
      <p:ext uri="{BB962C8B-B14F-4D97-AF65-F5344CB8AC3E}">
        <p14:creationId xmlns:p14="http://schemas.microsoft.com/office/powerpoint/2010/main" val="3970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66800" y="342900"/>
            <a:ext cx="6705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avgaqh, h` evkklhsi,a kai. h` basilei,a kakh,</a:t>
            </a:r>
          </a:p>
        </p:txBody>
      </p:sp>
      <p:graphicFrame>
        <p:nvGraphicFramePr>
          <p:cNvPr id="12492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56469"/>
              </p:ext>
            </p:extLst>
          </p:nvPr>
        </p:nvGraphicFramePr>
        <p:xfrm>
          <a:off x="228601" y="1657350"/>
          <a:ext cx="8702675" cy="259080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524000"/>
                <a:gridCol w="1311275"/>
              </a:tblGrid>
              <a:tr h="25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avgaqh,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kakh,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55" name="Text Box 167"/>
          <p:cNvSpPr txBox="1">
            <a:spLocks noChangeArrowheads="1"/>
          </p:cNvSpPr>
          <p:nvPr/>
        </p:nvSpPr>
        <p:spPr bwMode="auto">
          <a:xfrm>
            <a:off x="4267200" y="19431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62" name="Text Box 174"/>
          <p:cNvSpPr txBox="1">
            <a:spLocks noChangeArrowheads="1"/>
          </p:cNvSpPr>
          <p:nvPr/>
        </p:nvSpPr>
        <p:spPr bwMode="auto">
          <a:xfrm>
            <a:off x="4876800" y="19431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F</a:t>
            </a:r>
          </a:p>
        </p:txBody>
      </p:sp>
      <p:sp>
        <p:nvSpPr>
          <p:cNvPr id="12463" name="Text Box 175"/>
          <p:cNvSpPr txBox="1">
            <a:spLocks noChangeArrowheads="1"/>
          </p:cNvSpPr>
          <p:nvPr/>
        </p:nvSpPr>
        <p:spPr bwMode="auto">
          <a:xfrm>
            <a:off x="5562600" y="19431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2472" name="Text Box 184"/>
          <p:cNvSpPr txBox="1">
            <a:spLocks noChangeArrowheads="1"/>
          </p:cNvSpPr>
          <p:nvPr/>
        </p:nvSpPr>
        <p:spPr bwMode="auto">
          <a:xfrm>
            <a:off x="4267200" y="2581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73" name="Text Box 185"/>
          <p:cNvSpPr txBox="1">
            <a:spLocks noChangeArrowheads="1"/>
          </p:cNvSpPr>
          <p:nvPr/>
        </p:nvSpPr>
        <p:spPr bwMode="auto">
          <a:xfrm>
            <a:off x="4876800" y="258193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F</a:t>
            </a:r>
          </a:p>
        </p:txBody>
      </p:sp>
      <p:sp>
        <p:nvSpPr>
          <p:cNvPr id="12474" name="Text Box 186"/>
          <p:cNvSpPr txBox="1">
            <a:spLocks noChangeArrowheads="1"/>
          </p:cNvSpPr>
          <p:nvPr/>
        </p:nvSpPr>
        <p:spPr bwMode="auto">
          <a:xfrm>
            <a:off x="5562600" y="2581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N</a:t>
            </a:r>
          </a:p>
        </p:txBody>
      </p:sp>
      <p:sp>
        <p:nvSpPr>
          <p:cNvPr id="12482" name="Text Box 194"/>
          <p:cNvSpPr txBox="1">
            <a:spLocks noChangeArrowheads="1"/>
          </p:cNvSpPr>
          <p:nvPr/>
        </p:nvSpPr>
        <p:spPr bwMode="auto">
          <a:xfrm>
            <a:off x="4267200" y="316407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84" name="Text Box 196"/>
          <p:cNvSpPr txBox="1">
            <a:spLocks noChangeArrowheads="1"/>
          </p:cNvSpPr>
          <p:nvPr/>
        </p:nvSpPr>
        <p:spPr bwMode="auto">
          <a:xfrm>
            <a:off x="4876800" y="316407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F</a:t>
            </a:r>
          </a:p>
        </p:txBody>
      </p:sp>
      <p:sp>
        <p:nvSpPr>
          <p:cNvPr id="12486" name="Text Box 198"/>
          <p:cNvSpPr txBox="1">
            <a:spLocks noChangeArrowheads="1"/>
          </p:cNvSpPr>
          <p:nvPr/>
        </p:nvSpPr>
        <p:spPr bwMode="auto">
          <a:xfrm>
            <a:off x="5562600" y="316407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2493" name="Text Box 205"/>
          <p:cNvSpPr txBox="1">
            <a:spLocks noChangeArrowheads="1"/>
          </p:cNvSpPr>
          <p:nvPr/>
        </p:nvSpPr>
        <p:spPr bwMode="auto">
          <a:xfrm>
            <a:off x="6172200" y="1943100"/>
            <a:ext cx="1447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avgaqo,j</a:t>
            </a:r>
          </a:p>
        </p:txBody>
      </p:sp>
      <p:sp>
        <p:nvSpPr>
          <p:cNvPr id="12494" name="Text Box 206"/>
          <p:cNvSpPr txBox="1">
            <a:spLocks noChangeArrowheads="1"/>
          </p:cNvSpPr>
          <p:nvPr/>
        </p:nvSpPr>
        <p:spPr bwMode="auto">
          <a:xfrm>
            <a:off x="7620000" y="19431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buena</a:t>
            </a:r>
          </a:p>
        </p:txBody>
      </p:sp>
      <p:sp>
        <p:nvSpPr>
          <p:cNvPr id="12495" name="Text Box 207"/>
          <p:cNvSpPr txBox="1">
            <a:spLocks noChangeArrowheads="1"/>
          </p:cNvSpPr>
          <p:nvPr/>
        </p:nvSpPr>
        <p:spPr bwMode="auto">
          <a:xfrm>
            <a:off x="6096000" y="258193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Bwgrkn"/>
                <a:cs typeface="Bwgrkn"/>
              </a:rPr>
              <a:t>evkklhsi,a</a:t>
            </a:r>
          </a:p>
        </p:txBody>
      </p:sp>
      <p:sp>
        <p:nvSpPr>
          <p:cNvPr id="12496" name="Text Box 208"/>
          <p:cNvSpPr txBox="1">
            <a:spLocks noChangeArrowheads="1"/>
          </p:cNvSpPr>
          <p:nvPr/>
        </p:nvSpPr>
        <p:spPr bwMode="auto">
          <a:xfrm>
            <a:off x="7620000" y="2581930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iglesia</a:t>
            </a:r>
          </a:p>
        </p:txBody>
      </p:sp>
      <p:sp>
        <p:nvSpPr>
          <p:cNvPr id="12497" name="Text Box 209"/>
          <p:cNvSpPr txBox="1">
            <a:spLocks noChangeArrowheads="1"/>
          </p:cNvSpPr>
          <p:nvPr/>
        </p:nvSpPr>
        <p:spPr bwMode="auto">
          <a:xfrm>
            <a:off x="6096000" y="3129974"/>
            <a:ext cx="1600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basilei,a</a:t>
            </a:r>
          </a:p>
        </p:txBody>
      </p:sp>
      <p:sp>
        <p:nvSpPr>
          <p:cNvPr id="12498" name="Text Box 210"/>
          <p:cNvSpPr txBox="1">
            <a:spLocks noChangeArrowheads="1"/>
          </p:cNvSpPr>
          <p:nvPr/>
        </p:nvSpPr>
        <p:spPr bwMode="auto">
          <a:xfrm>
            <a:off x="7696200" y="3164070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reino</a:t>
            </a:r>
          </a:p>
        </p:txBody>
      </p:sp>
    </p:spTree>
    <p:extLst>
      <p:ext uri="{BB962C8B-B14F-4D97-AF65-F5344CB8AC3E}">
        <p14:creationId xmlns:p14="http://schemas.microsoft.com/office/powerpoint/2010/main" val="253951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66800" y="342900"/>
            <a:ext cx="6705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avgaqh, h` evkklhsi,a kai. h` basilei,a kakh,</a:t>
            </a:r>
          </a:p>
        </p:txBody>
      </p:sp>
      <p:graphicFrame>
        <p:nvGraphicFramePr>
          <p:cNvPr id="12492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25895"/>
              </p:ext>
            </p:extLst>
          </p:nvPr>
        </p:nvGraphicFramePr>
        <p:xfrm>
          <a:off x="228601" y="1657350"/>
          <a:ext cx="8702675" cy="259080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524000"/>
                <a:gridCol w="1311275"/>
              </a:tblGrid>
              <a:tr h="25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avgaqh,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kakh,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55" name="Text Box 167"/>
          <p:cNvSpPr txBox="1">
            <a:spLocks noChangeArrowheads="1"/>
          </p:cNvSpPr>
          <p:nvPr/>
        </p:nvSpPr>
        <p:spPr bwMode="auto">
          <a:xfrm>
            <a:off x="4267200" y="19431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62" name="Text Box 174"/>
          <p:cNvSpPr txBox="1">
            <a:spLocks noChangeArrowheads="1"/>
          </p:cNvSpPr>
          <p:nvPr/>
        </p:nvSpPr>
        <p:spPr bwMode="auto">
          <a:xfrm>
            <a:off x="4876800" y="19431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F</a:t>
            </a:r>
          </a:p>
        </p:txBody>
      </p:sp>
      <p:sp>
        <p:nvSpPr>
          <p:cNvPr id="12463" name="Text Box 175"/>
          <p:cNvSpPr txBox="1">
            <a:spLocks noChangeArrowheads="1"/>
          </p:cNvSpPr>
          <p:nvPr/>
        </p:nvSpPr>
        <p:spPr bwMode="auto">
          <a:xfrm>
            <a:off x="5562600" y="19431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2472" name="Text Box 184"/>
          <p:cNvSpPr txBox="1">
            <a:spLocks noChangeArrowheads="1"/>
          </p:cNvSpPr>
          <p:nvPr/>
        </p:nvSpPr>
        <p:spPr bwMode="auto">
          <a:xfrm>
            <a:off x="4267200" y="2581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73" name="Text Box 185"/>
          <p:cNvSpPr txBox="1">
            <a:spLocks noChangeArrowheads="1"/>
          </p:cNvSpPr>
          <p:nvPr/>
        </p:nvSpPr>
        <p:spPr bwMode="auto">
          <a:xfrm>
            <a:off x="4876800" y="258193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F</a:t>
            </a:r>
          </a:p>
        </p:txBody>
      </p:sp>
      <p:sp>
        <p:nvSpPr>
          <p:cNvPr id="12474" name="Text Box 186"/>
          <p:cNvSpPr txBox="1">
            <a:spLocks noChangeArrowheads="1"/>
          </p:cNvSpPr>
          <p:nvPr/>
        </p:nvSpPr>
        <p:spPr bwMode="auto">
          <a:xfrm>
            <a:off x="5562600" y="2581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N</a:t>
            </a:r>
          </a:p>
        </p:txBody>
      </p:sp>
      <p:sp>
        <p:nvSpPr>
          <p:cNvPr id="12482" name="Text Box 194"/>
          <p:cNvSpPr txBox="1">
            <a:spLocks noChangeArrowheads="1"/>
          </p:cNvSpPr>
          <p:nvPr/>
        </p:nvSpPr>
        <p:spPr bwMode="auto">
          <a:xfrm>
            <a:off x="4267200" y="316407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83" name="Text Box 195"/>
          <p:cNvSpPr txBox="1">
            <a:spLocks noChangeArrowheads="1"/>
          </p:cNvSpPr>
          <p:nvPr/>
        </p:nvSpPr>
        <p:spPr bwMode="auto">
          <a:xfrm>
            <a:off x="4267200" y="371211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84" name="Text Box 196"/>
          <p:cNvSpPr txBox="1">
            <a:spLocks noChangeArrowheads="1"/>
          </p:cNvSpPr>
          <p:nvPr/>
        </p:nvSpPr>
        <p:spPr bwMode="auto">
          <a:xfrm>
            <a:off x="4876800" y="316407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F</a:t>
            </a:r>
          </a:p>
        </p:txBody>
      </p:sp>
      <p:sp>
        <p:nvSpPr>
          <p:cNvPr id="12485" name="Text Box 197"/>
          <p:cNvSpPr txBox="1">
            <a:spLocks noChangeArrowheads="1"/>
          </p:cNvSpPr>
          <p:nvPr/>
        </p:nvSpPr>
        <p:spPr bwMode="auto">
          <a:xfrm>
            <a:off x="4876800" y="3712114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F</a:t>
            </a:r>
          </a:p>
        </p:txBody>
      </p:sp>
      <p:sp>
        <p:nvSpPr>
          <p:cNvPr id="12486" name="Text Box 198"/>
          <p:cNvSpPr txBox="1">
            <a:spLocks noChangeArrowheads="1"/>
          </p:cNvSpPr>
          <p:nvPr/>
        </p:nvSpPr>
        <p:spPr bwMode="auto">
          <a:xfrm>
            <a:off x="5562600" y="316407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2487" name="Text Box 199"/>
          <p:cNvSpPr txBox="1">
            <a:spLocks noChangeArrowheads="1"/>
          </p:cNvSpPr>
          <p:nvPr/>
        </p:nvSpPr>
        <p:spPr bwMode="auto">
          <a:xfrm>
            <a:off x="5562600" y="371211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2493" name="Text Box 205"/>
          <p:cNvSpPr txBox="1">
            <a:spLocks noChangeArrowheads="1"/>
          </p:cNvSpPr>
          <p:nvPr/>
        </p:nvSpPr>
        <p:spPr bwMode="auto">
          <a:xfrm>
            <a:off x="6172200" y="1943100"/>
            <a:ext cx="1447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avgaqo,j</a:t>
            </a:r>
          </a:p>
        </p:txBody>
      </p:sp>
      <p:sp>
        <p:nvSpPr>
          <p:cNvPr id="12494" name="Text Box 206"/>
          <p:cNvSpPr txBox="1">
            <a:spLocks noChangeArrowheads="1"/>
          </p:cNvSpPr>
          <p:nvPr/>
        </p:nvSpPr>
        <p:spPr bwMode="auto">
          <a:xfrm>
            <a:off x="7620000" y="19431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buena</a:t>
            </a:r>
          </a:p>
        </p:txBody>
      </p:sp>
      <p:sp>
        <p:nvSpPr>
          <p:cNvPr id="12495" name="Text Box 207"/>
          <p:cNvSpPr txBox="1">
            <a:spLocks noChangeArrowheads="1"/>
          </p:cNvSpPr>
          <p:nvPr/>
        </p:nvSpPr>
        <p:spPr bwMode="auto">
          <a:xfrm>
            <a:off x="6096000" y="258193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Bwgrkn"/>
                <a:cs typeface="Bwgrkn"/>
              </a:rPr>
              <a:t>evkklhsi,a</a:t>
            </a:r>
          </a:p>
        </p:txBody>
      </p:sp>
      <p:sp>
        <p:nvSpPr>
          <p:cNvPr id="12496" name="Text Box 208"/>
          <p:cNvSpPr txBox="1">
            <a:spLocks noChangeArrowheads="1"/>
          </p:cNvSpPr>
          <p:nvPr/>
        </p:nvSpPr>
        <p:spPr bwMode="auto">
          <a:xfrm>
            <a:off x="7620000" y="2581930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iglesia</a:t>
            </a:r>
          </a:p>
        </p:txBody>
      </p:sp>
      <p:sp>
        <p:nvSpPr>
          <p:cNvPr id="12497" name="Text Box 209"/>
          <p:cNvSpPr txBox="1">
            <a:spLocks noChangeArrowheads="1"/>
          </p:cNvSpPr>
          <p:nvPr/>
        </p:nvSpPr>
        <p:spPr bwMode="auto">
          <a:xfrm>
            <a:off x="6096000" y="3129974"/>
            <a:ext cx="1600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basilei,a</a:t>
            </a:r>
          </a:p>
        </p:txBody>
      </p:sp>
      <p:sp>
        <p:nvSpPr>
          <p:cNvPr id="12498" name="Text Box 210"/>
          <p:cNvSpPr txBox="1">
            <a:spLocks noChangeArrowheads="1"/>
          </p:cNvSpPr>
          <p:nvPr/>
        </p:nvSpPr>
        <p:spPr bwMode="auto">
          <a:xfrm>
            <a:off x="7696200" y="3164070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reino</a:t>
            </a:r>
          </a:p>
        </p:txBody>
      </p:sp>
      <p:sp>
        <p:nvSpPr>
          <p:cNvPr id="12499" name="Text Box 211"/>
          <p:cNvSpPr txBox="1">
            <a:spLocks noChangeArrowheads="1"/>
          </p:cNvSpPr>
          <p:nvPr/>
        </p:nvSpPr>
        <p:spPr bwMode="auto">
          <a:xfrm>
            <a:off x="6172200" y="3666010"/>
            <a:ext cx="1447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kako,j</a:t>
            </a:r>
          </a:p>
        </p:txBody>
      </p:sp>
      <p:sp>
        <p:nvSpPr>
          <p:cNvPr id="12500" name="Text Box 212"/>
          <p:cNvSpPr txBox="1">
            <a:spLocks noChangeArrowheads="1"/>
          </p:cNvSpPr>
          <p:nvPr/>
        </p:nvSpPr>
        <p:spPr bwMode="auto">
          <a:xfrm>
            <a:off x="7620000" y="3712114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malo</a:t>
            </a:r>
          </a:p>
        </p:txBody>
      </p:sp>
    </p:spTree>
    <p:extLst>
      <p:ext uri="{BB962C8B-B14F-4D97-AF65-F5344CB8AC3E}">
        <p14:creationId xmlns:p14="http://schemas.microsoft.com/office/powerpoint/2010/main" val="358577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43000" y="914400"/>
            <a:ext cx="754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 smtClean="0">
                <a:cs typeface="+mn-cs"/>
              </a:rPr>
              <a:t>buena es la </a:t>
            </a:r>
            <a:r>
              <a:rPr lang="es-PE" sz="2800" dirty="0">
                <a:cs typeface="+mn-cs"/>
              </a:rPr>
              <a:t>iglesia </a:t>
            </a:r>
            <a:r>
              <a:rPr lang="es-PE" sz="2800" dirty="0" smtClean="0">
                <a:cs typeface="+mn-cs"/>
              </a:rPr>
              <a:t>y </a:t>
            </a:r>
            <a:r>
              <a:rPr lang="es-PE" sz="2800" dirty="0">
                <a:cs typeface="+mn-cs"/>
              </a:rPr>
              <a:t>el reino es </a:t>
            </a:r>
            <a:r>
              <a:rPr lang="es-PE" sz="2800" dirty="0" smtClean="0">
                <a:cs typeface="+mn-cs"/>
              </a:rPr>
              <a:t>malo</a:t>
            </a:r>
            <a:endParaRPr lang="es-PE" sz="2800" dirty="0">
              <a:cs typeface="+mn-cs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66800" y="342900"/>
            <a:ext cx="6705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avgaqh, h` evkklhsi,a kai. h` basilei,a kakh,</a:t>
            </a:r>
          </a:p>
        </p:txBody>
      </p:sp>
      <p:graphicFrame>
        <p:nvGraphicFramePr>
          <p:cNvPr id="12492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06900"/>
              </p:ext>
            </p:extLst>
          </p:nvPr>
        </p:nvGraphicFramePr>
        <p:xfrm>
          <a:off x="228601" y="1657350"/>
          <a:ext cx="8702675" cy="259080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524000"/>
                <a:gridCol w="1311275"/>
              </a:tblGrid>
              <a:tr h="25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avgaqh,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kakh,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55" name="Text Box 167"/>
          <p:cNvSpPr txBox="1">
            <a:spLocks noChangeArrowheads="1"/>
          </p:cNvSpPr>
          <p:nvPr/>
        </p:nvSpPr>
        <p:spPr bwMode="auto">
          <a:xfrm>
            <a:off x="4267200" y="19431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62" name="Text Box 174"/>
          <p:cNvSpPr txBox="1">
            <a:spLocks noChangeArrowheads="1"/>
          </p:cNvSpPr>
          <p:nvPr/>
        </p:nvSpPr>
        <p:spPr bwMode="auto">
          <a:xfrm>
            <a:off x="4876800" y="19431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F</a:t>
            </a:r>
          </a:p>
        </p:txBody>
      </p:sp>
      <p:sp>
        <p:nvSpPr>
          <p:cNvPr id="12463" name="Text Box 175"/>
          <p:cNvSpPr txBox="1">
            <a:spLocks noChangeArrowheads="1"/>
          </p:cNvSpPr>
          <p:nvPr/>
        </p:nvSpPr>
        <p:spPr bwMode="auto">
          <a:xfrm>
            <a:off x="5562600" y="19431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2472" name="Text Box 184"/>
          <p:cNvSpPr txBox="1">
            <a:spLocks noChangeArrowheads="1"/>
          </p:cNvSpPr>
          <p:nvPr/>
        </p:nvSpPr>
        <p:spPr bwMode="auto">
          <a:xfrm>
            <a:off x="4267200" y="2581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73" name="Text Box 185"/>
          <p:cNvSpPr txBox="1">
            <a:spLocks noChangeArrowheads="1"/>
          </p:cNvSpPr>
          <p:nvPr/>
        </p:nvSpPr>
        <p:spPr bwMode="auto">
          <a:xfrm>
            <a:off x="4876800" y="258193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F</a:t>
            </a:r>
          </a:p>
        </p:txBody>
      </p:sp>
      <p:sp>
        <p:nvSpPr>
          <p:cNvPr id="12474" name="Text Box 186"/>
          <p:cNvSpPr txBox="1">
            <a:spLocks noChangeArrowheads="1"/>
          </p:cNvSpPr>
          <p:nvPr/>
        </p:nvSpPr>
        <p:spPr bwMode="auto">
          <a:xfrm>
            <a:off x="5562600" y="2581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N</a:t>
            </a:r>
          </a:p>
        </p:txBody>
      </p:sp>
      <p:sp>
        <p:nvSpPr>
          <p:cNvPr id="12482" name="Text Box 194"/>
          <p:cNvSpPr txBox="1">
            <a:spLocks noChangeArrowheads="1"/>
          </p:cNvSpPr>
          <p:nvPr/>
        </p:nvSpPr>
        <p:spPr bwMode="auto">
          <a:xfrm>
            <a:off x="4267200" y="316407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83" name="Text Box 195"/>
          <p:cNvSpPr txBox="1">
            <a:spLocks noChangeArrowheads="1"/>
          </p:cNvSpPr>
          <p:nvPr/>
        </p:nvSpPr>
        <p:spPr bwMode="auto">
          <a:xfrm>
            <a:off x="4267200" y="371211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2484" name="Text Box 196"/>
          <p:cNvSpPr txBox="1">
            <a:spLocks noChangeArrowheads="1"/>
          </p:cNvSpPr>
          <p:nvPr/>
        </p:nvSpPr>
        <p:spPr bwMode="auto">
          <a:xfrm>
            <a:off x="4876800" y="316407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F</a:t>
            </a:r>
          </a:p>
        </p:txBody>
      </p:sp>
      <p:sp>
        <p:nvSpPr>
          <p:cNvPr id="12485" name="Text Box 197"/>
          <p:cNvSpPr txBox="1">
            <a:spLocks noChangeArrowheads="1"/>
          </p:cNvSpPr>
          <p:nvPr/>
        </p:nvSpPr>
        <p:spPr bwMode="auto">
          <a:xfrm>
            <a:off x="4876800" y="3712114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F</a:t>
            </a:r>
          </a:p>
        </p:txBody>
      </p:sp>
      <p:sp>
        <p:nvSpPr>
          <p:cNvPr id="12486" name="Text Box 198"/>
          <p:cNvSpPr txBox="1">
            <a:spLocks noChangeArrowheads="1"/>
          </p:cNvSpPr>
          <p:nvPr/>
        </p:nvSpPr>
        <p:spPr bwMode="auto">
          <a:xfrm>
            <a:off x="5562600" y="316407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2487" name="Text Box 199"/>
          <p:cNvSpPr txBox="1">
            <a:spLocks noChangeArrowheads="1"/>
          </p:cNvSpPr>
          <p:nvPr/>
        </p:nvSpPr>
        <p:spPr bwMode="auto">
          <a:xfrm>
            <a:off x="5562600" y="371211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2493" name="Text Box 205"/>
          <p:cNvSpPr txBox="1">
            <a:spLocks noChangeArrowheads="1"/>
          </p:cNvSpPr>
          <p:nvPr/>
        </p:nvSpPr>
        <p:spPr bwMode="auto">
          <a:xfrm>
            <a:off x="6172200" y="1943100"/>
            <a:ext cx="1447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avgaqo,j</a:t>
            </a:r>
          </a:p>
        </p:txBody>
      </p:sp>
      <p:sp>
        <p:nvSpPr>
          <p:cNvPr id="12494" name="Text Box 206"/>
          <p:cNvSpPr txBox="1">
            <a:spLocks noChangeArrowheads="1"/>
          </p:cNvSpPr>
          <p:nvPr/>
        </p:nvSpPr>
        <p:spPr bwMode="auto">
          <a:xfrm>
            <a:off x="7620000" y="19431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buena</a:t>
            </a:r>
          </a:p>
        </p:txBody>
      </p:sp>
      <p:sp>
        <p:nvSpPr>
          <p:cNvPr id="12495" name="Text Box 207"/>
          <p:cNvSpPr txBox="1">
            <a:spLocks noChangeArrowheads="1"/>
          </p:cNvSpPr>
          <p:nvPr/>
        </p:nvSpPr>
        <p:spPr bwMode="auto">
          <a:xfrm>
            <a:off x="6096000" y="258193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Bwgrkn"/>
                <a:cs typeface="Bwgrkn"/>
              </a:rPr>
              <a:t>evkklhsi,a</a:t>
            </a:r>
          </a:p>
        </p:txBody>
      </p:sp>
      <p:sp>
        <p:nvSpPr>
          <p:cNvPr id="12496" name="Text Box 208"/>
          <p:cNvSpPr txBox="1">
            <a:spLocks noChangeArrowheads="1"/>
          </p:cNvSpPr>
          <p:nvPr/>
        </p:nvSpPr>
        <p:spPr bwMode="auto">
          <a:xfrm>
            <a:off x="7620000" y="2581930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iglesia</a:t>
            </a:r>
          </a:p>
        </p:txBody>
      </p:sp>
      <p:sp>
        <p:nvSpPr>
          <p:cNvPr id="12497" name="Text Box 209"/>
          <p:cNvSpPr txBox="1">
            <a:spLocks noChangeArrowheads="1"/>
          </p:cNvSpPr>
          <p:nvPr/>
        </p:nvSpPr>
        <p:spPr bwMode="auto">
          <a:xfrm>
            <a:off x="6096000" y="3129974"/>
            <a:ext cx="1600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basilei,a</a:t>
            </a:r>
          </a:p>
        </p:txBody>
      </p:sp>
      <p:sp>
        <p:nvSpPr>
          <p:cNvPr id="12498" name="Text Box 210"/>
          <p:cNvSpPr txBox="1">
            <a:spLocks noChangeArrowheads="1"/>
          </p:cNvSpPr>
          <p:nvPr/>
        </p:nvSpPr>
        <p:spPr bwMode="auto">
          <a:xfrm>
            <a:off x="7696200" y="3164070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reino</a:t>
            </a:r>
          </a:p>
        </p:txBody>
      </p:sp>
      <p:sp>
        <p:nvSpPr>
          <p:cNvPr id="12499" name="Text Box 211"/>
          <p:cNvSpPr txBox="1">
            <a:spLocks noChangeArrowheads="1"/>
          </p:cNvSpPr>
          <p:nvPr/>
        </p:nvSpPr>
        <p:spPr bwMode="auto">
          <a:xfrm>
            <a:off x="6172200" y="3666010"/>
            <a:ext cx="1447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kako,j</a:t>
            </a:r>
          </a:p>
        </p:txBody>
      </p:sp>
      <p:sp>
        <p:nvSpPr>
          <p:cNvPr id="12500" name="Text Box 212"/>
          <p:cNvSpPr txBox="1">
            <a:spLocks noChangeArrowheads="1"/>
          </p:cNvSpPr>
          <p:nvPr/>
        </p:nvSpPr>
        <p:spPr bwMode="auto">
          <a:xfrm>
            <a:off x="7620000" y="3712114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malo</a:t>
            </a:r>
          </a:p>
        </p:txBody>
      </p:sp>
    </p:spTree>
    <p:extLst>
      <p:ext uri="{BB962C8B-B14F-4D97-AF65-F5344CB8AC3E}">
        <p14:creationId xmlns:p14="http://schemas.microsoft.com/office/powerpoint/2010/main" val="421257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342900"/>
            <a:ext cx="7924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kalo.j o` ui`o.j ble,pei to.n a[gion kuri,on </a:t>
            </a:r>
          </a:p>
        </p:txBody>
      </p:sp>
      <p:graphicFrame>
        <p:nvGraphicFramePr>
          <p:cNvPr id="11470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30701"/>
              </p:ext>
            </p:extLst>
          </p:nvPr>
        </p:nvGraphicFramePr>
        <p:xfrm>
          <a:off x="228601" y="1771651"/>
          <a:ext cx="8702675" cy="2574754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295400"/>
                <a:gridCol w="1616075"/>
              </a:tblGrid>
              <a:tr h="25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kalo.j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ui`o.j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ble,pei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a[gion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kuri,on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342900"/>
            <a:ext cx="7924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kalo.j o` ui`o.j ble,pei to.n a[gion kuri,on </a:t>
            </a:r>
          </a:p>
        </p:txBody>
      </p:sp>
      <p:graphicFrame>
        <p:nvGraphicFramePr>
          <p:cNvPr id="11470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0864"/>
              </p:ext>
            </p:extLst>
          </p:nvPr>
        </p:nvGraphicFramePr>
        <p:xfrm>
          <a:off x="228601" y="1771651"/>
          <a:ext cx="8702675" cy="2574754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295400"/>
                <a:gridCol w="1616075"/>
              </a:tblGrid>
              <a:tr h="25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kalo.j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ui`o.j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ble,pei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a[gion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kuri,on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41" name="Text Box 177"/>
          <p:cNvSpPr txBox="1">
            <a:spLocks noChangeArrowheads="1"/>
          </p:cNvSpPr>
          <p:nvPr/>
        </p:nvSpPr>
        <p:spPr bwMode="auto">
          <a:xfrm>
            <a:off x="4267200" y="20574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1442" name="Text Box 178"/>
          <p:cNvSpPr txBox="1">
            <a:spLocks noChangeArrowheads="1"/>
          </p:cNvSpPr>
          <p:nvPr/>
        </p:nvSpPr>
        <p:spPr bwMode="auto">
          <a:xfrm>
            <a:off x="4876800" y="20574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43" name="Text Box 179"/>
          <p:cNvSpPr txBox="1">
            <a:spLocks noChangeArrowheads="1"/>
          </p:cNvSpPr>
          <p:nvPr/>
        </p:nvSpPr>
        <p:spPr bwMode="auto">
          <a:xfrm>
            <a:off x="5562600" y="205740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1463" name="Text Box 199"/>
          <p:cNvSpPr txBox="1">
            <a:spLocks noChangeArrowheads="1"/>
          </p:cNvSpPr>
          <p:nvPr/>
        </p:nvSpPr>
        <p:spPr bwMode="auto">
          <a:xfrm>
            <a:off x="6096000" y="1993839"/>
            <a:ext cx="1143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kalo.j</a:t>
            </a:r>
          </a:p>
        </p:txBody>
      </p:sp>
      <p:sp>
        <p:nvSpPr>
          <p:cNvPr id="11464" name="Text Box 200"/>
          <p:cNvSpPr txBox="1">
            <a:spLocks noChangeArrowheads="1"/>
          </p:cNvSpPr>
          <p:nvPr/>
        </p:nvSpPr>
        <p:spPr bwMode="auto">
          <a:xfrm>
            <a:off x="7391400" y="2114551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Bueno/buen</a:t>
            </a:r>
          </a:p>
        </p:txBody>
      </p:sp>
    </p:spTree>
    <p:extLst>
      <p:ext uri="{BB962C8B-B14F-4D97-AF65-F5344CB8AC3E}">
        <p14:creationId xmlns:p14="http://schemas.microsoft.com/office/powerpoint/2010/main" val="281985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342900"/>
            <a:ext cx="7924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kalo.j o` ui`o.j ble,pei to.n a[gion kuri,on </a:t>
            </a:r>
          </a:p>
        </p:txBody>
      </p:sp>
      <p:graphicFrame>
        <p:nvGraphicFramePr>
          <p:cNvPr id="11470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60255"/>
              </p:ext>
            </p:extLst>
          </p:nvPr>
        </p:nvGraphicFramePr>
        <p:xfrm>
          <a:off x="228601" y="1771651"/>
          <a:ext cx="8702675" cy="2574754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295400"/>
                <a:gridCol w="1616075"/>
              </a:tblGrid>
              <a:tr h="25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kalo.j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ui`o.j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ble,pei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a[gion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kuri,on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41" name="Text Box 177"/>
          <p:cNvSpPr txBox="1">
            <a:spLocks noChangeArrowheads="1"/>
          </p:cNvSpPr>
          <p:nvPr/>
        </p:nvSpPr>
        <p:spPr bwMode="auto">
          <a:xfrm>
            <a:off x="4267200" y="20574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1442" name="Text Box 178"/>
          <p:cNvSpPr txBox="1">
            <a:spLocks noChangeArrowheads="1"/>
          </p:cNvSpPr>
          <p:nvPr/>
        </p:nvSpPr>
        <p:spPr bwMode="auto">
          <a:xfrm>
            <a:off x="4876800" y="20574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43" name="Text Box 179"/>
          <p:cNvSpPr txBox="1">
            <a:spLocks noChangeArrowheads="1"/>
          </p:cNvSpPr>
          <p:nvPr/>
        </p:nvSpPr>
        <p:spPr bwMode="auto">
          <a:xfrm>
            <a:off x="5562600" y="205740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1444" name="Text Box 180"/>
          <p:cNvSpPr txBox="1">
            <a:spLocks noChangeArrowheads="1"/>
          </p:cNvSpPr>
          <p:nvPr/>
        </p:nvSpPr>
        <p:spPr bwMode="auto">
          <a:xfrm>
            <a:off x="4267200" y="25057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</a:t>
            </a:r>
          </a:p>
        </p:txBody>
      </p:sp>
      <p:sp>
        <p:nvSpPr>
          <p:cNvPr id="11445" name="Text Box 181"/>
          <p:cNvSpPr txBox="1">
            <a:spLocks noChangeArrowheads="1"/>
          </p:cNvSpPr>
          <p:nvPr/>
        </p:nvSpPr>
        <p:spPr bwMode="auto">
          <a:xfrm>
            <a:off x="4876800" y="25057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46" name="Text Box 182"/>
          <p:cNvSpPr txBox="1">
            <a:spLocks noChangeArrowheads="1"/>
          </p:cNvSpPr>
          <p:nvPr/>
        </p:nvSpPr>
        <p:spPr bwMode="auto">
          <a:xfrm>
            <a:off x="5562600" y="250573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1463" name="Text Box 199"/>
          <p:cNvSpPr txBox="1">
            <a:spLocks noChangeArrowheads="1"/>
          </p:cNvSpPr>
          <p:nvPr/>
        </p:nvSpPr>
        <p:spPr bwMode="auto">
          <a:xfrm>
            <a:off x="6096000" y="1993839"/>
            <a:ext cx="1143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kalo.j</a:t>
            </a:r>
          </a:p>
        </p:txBody>
      </p:sp>
      <p:sp>
        <p:nvSpPr>
          <p:cNvPr id="11464" name="Text Box 200"/>
          <p:cNvSpPr txBox="1">
            <a:spLocks noChangeArrowheads="1"/>
          </p:cNvSpPr>
          <p:nvPr/>
        </p:nvSpPr>
        <p:spPr bwMode="auto">
          <a:xfrm>
            <a:off x="7391400" y="2114551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Bueno/buen</a:t>
            </a:r>
          </a:p>
        </p:txBody>
      </p:sp>
      <p:sp>
        <p:nvSpPr>
          <p:cNvPr id="11465" name="Text Box 201"/>
          <p:cNvSpPr txBox="1">
            <a:spLocks noChangeArrowheads="1"/>
          </p:cNvSpPr>
          <p:nvPr/>
        </p:nvSpPr>
        <p:spPr bwMode="auto">
          <a:xfrm>
            <a:off x="6096000" y="2457450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ui`o.j</a:t>
            </a:r>
          </a:p>
        </p:txBody>
      </p:sp>
      <p:sp>
        <p:nvSpPr>
          <p:cNvPr id="11467" name="Text Box 203"/>
          <p:cNvSpPr txBox="1">
            <a:spLocks noChangeArrowheads="1"/>
          </p:cNvSpPr>
          <p:nvPr/>
        </p:nvSpPr>
        <p:spPr bwMode="auto">
          <a:xfrm>
            <a:off x="7315200" y="245745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latin typeface="Palatino Linotype" charset="0"/>
                <a:cs typeface="+mn-cs"/>
              </a:rPr>
              <a:t>hijo</a:t>
            </a:r>
          </a:p>
        </p:txBody>
      </p:sp>
    </p:spTree>
    <p:extLst>
      <p:ext uri="{BB962C8B-B14F-4D97-AF65-F5344CB8AC3E}">
        <p14:creationId xmlns:p14="http://schemas.microsoft.com/office/powerpoint/2010/main" val="384006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342900"/>
            <a:ext cx="7924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kalo.j o` ui`o.j ble,pei to.n a[gion kuri,on </a:t>
            </a:r>
          </a:p>
        </p:txBody>
      </p:sp>
      <p:graphicFrame>
        <p:nvGraphicFramePr>
          <p:cNvPr id="11470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155614"/>
              </p:ext>
            </p:extLst>
          </p:nvPr>
        </p:nvGraphicFramePr>
        <p:xfrm>
          <a:off x="228601" y="1771651"/>
          <a:ext cx="8702675" cy="2574754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295400"/>
                <a:gridCol w="1616075"/>
              </a:tblGrid>
              <a:tr h="25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kalo.j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ui`o.j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ble,pei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a[gion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kuri,on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41" name="Text Box 177"/>
          <p:cNvSpPr txBox="1">
            <a:spLocks noChangeArrowheads="1"/>
          </p:cNvSpPr>
          <p:nvPr/>
        </p:nvSpPr>
        <p:spPr bwMode="auto">
          <a:xfrm>
            <a:off x="4267200" y="20574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1442" name="Text Box 178"/>
          <p:cNvSpPr txBox="1">
            <a:spLocks noChangeArrowheads="1"/>
          </p:cNvSpPr>
          <p:nvPr/>
        </p:nvSpPr>
        <p:spPr bwMode="auto">
          <a:xfrm>
            <a:off x="4876800" y="20574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43" name="Text Box 179"/>
          <p:cNvSpPr txBox="1">
            <a:spLocks noChangeArrowheads="1"/>
          </p:cNvSpPr>
          <p:nvPr/>
        </p:nvSpPr>
        <p:spPr bwMode="auto">
          <a:xfrm>
            <a:off x="5562600" y="205740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1444" name="Text Box 180"/>
          <p:cNvSpPr txBox="1">
            <a:spLocks noChangeArrowheads="1"/>
          </p:cNvSpPr>
          <p:nvPr/>
        </p:nvSpPr>
        <p:spPr bwMode="auto">
          <a:xfrm>
            <a:off x="4267200" y="25057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</a:t>
            </a:r>
          </a:p>
        </p:txBody>
      </p:sp>
      <p:sp>
        <p:nvSpPr>
          <p:cNvPr id="11445" name="Text Box 181"/>
          <p:cNvSpPr txBox="1">
            <a:spLocks noChangeArrowheads="1"/>
          </p:cNvSpPr>
          <p:nvPr/>
        </p:nvSpPr>
        <p:spPr bwMode="auto">
          <a:xfrm>
            <a:off x="4876800" y="25057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46" name="Text Box 182"/>
          <p:cNvSpPr txBox="1">
            <a:spLocks noChangeArrowheads="1"/>
          </p:cNvSpPr>
          <p:nvPr/>
        </p:nvSpPr>
        <p:spPr bwMode="auto">
          <a:xfrm>
            <a:off x="5562600" y="250573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1448" name="Text Box 184"/>
          <p:cNvSpPr txBox="1">
            <a:spLocks noChangeArrowheads="1"/>
          </p:cNvSpPr>
          <p:nvPr/>
        </p:nvSpPr>
        <p:spPr bwMode="auto">
          <a:xfrm>
            <a:off x="2057400" y="2962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P</a:t>
            </a:r>
          </a:p>
        </p:txBody>
      </p:sp>
      <p:sp>
        <p:nvSpPr>
          <p:cNvPr id="11449" name="Text Box 185"/>
          <p:cNvSpPr txBox="1">
            <a:spLocks noChangeArrowheads="1"/>
          </p:cNvSpPr>
          <p:nvPr/>
        </p:nvSpPr>
        <p:spPr bwMode="auto">
          <a:xfrm>
            <a:off x="2590800" y="2962930"/>
            <a:ext cx="30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A</a:t>
            </a:r>
          </a:p>
        </p:txBody>
      </p:sp>
      <p:sp>
        <p:nvSpPr>
          <p:cNvPr id="11450" name="Text Box 186"/>
          <p:cNvSpPr txBox="1">
            <a:spLocks noChangeArrowheads="1"/>
          </p:cNvSpPr>
          <p:nvPr/>
        </p:nvSpPr>
        <p:spPr bwMode="auto">
          <a:xfrm>
            <a:off x="3124200" y="296293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I</a:t>
            </a:r>
          </a:p>
        </p:txBody>
      </p:sp>
      <p:sp>
        <p:nvSpPr>
          <p:cNvPr id="11451" name="Text Box 187"/>
          <p:cNvSpPr txBox="1">
            <a:spLocks noChangeArrowheads="1"/>
          </p:cNvSpPr>
          <p:nvPr/>
        </p:nvSpPr>
        <p:spPr bwMode="auto">
          <a:xfrm>
            <a:off x="3657600" y="2962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3</a:t>
            </a:r>
          </a:p>
        </p:txBody>
      </p:sp>
      <p:sp>
        <p:nvSpPr>
          <p:cNvPr id="11452" name="Text Box 188"/>
          <p:cNvSpPr txBox="1">
            <a:spLocks noChangeArrowheads="1"/>
          </p:cNvSpPr>
          <p:nvPr/>
        </p:nvSpPr>
        <p:spPr bwMode="auto">
          <a:xfrm>
            <a:off x="4267200" y="2962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1463" name="Text Box 199"/>
          <p:cNvSpPr txBox="1">
            <a:spLocks noChangeArrowheads="1"/>
          </p:cNvSpPr>
          <p:nvPr/>
        </p:nvSpPr>
        <p:spPr bwMode="auto">
          <a:xfrm>
            <a:off x="6096000" y="1993839"/>
            <a:ext cx="1143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kalo.j</a:t>
            </a:r>
          </a:p>
        </p:txBody>
      </p:sp>
      <p:sp>
        <p:nvSpPr>
          <p:cNvPr id="11464" name="Text Box 200"/>
          <p:cNvSpPr txBox="1">
            <a:spLocks noChangeArrowheads="1"/>
          </p:cNvSpPr>
          <p:nvPr/>
        </p:nvSpPr>
        <p:spPr bwMode="auto">
          <a:xfrm>
            <a:off x="7391400" y="2114551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Bueno/buen</a:t>
            </a:r>
          </a:p>
        </p:txBody>
      </p:sp>
      <p:sp>
        <p:nvSpPr>
          <p:cNvPr id="11465" name="Text Box 201"/>
          <p:cNvSpPr txBox="1">
            <a:spLocks noChangeArrowheads="1"/>
          </p:cNvSpPr>
          <p:nvPr/>
        </p:nvSpPr>
        <p:spPr bwMode="auto">
          <a:xfrm>
            <a:off x="6096000" y="2457450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ui`o.j</a:t>
            </a:r>
          </a:p>
        </p:txBody>
      </p:sp>
      <p:sp>
        <p:nvSpPr>
          <p:cNvPr id="11467" name="Text Box 203"/>
          <p:cNvSpPr txBox="1">
            <a:spLocks noChangeArrowheads="1"/>
          </p:cNvSpPr>
          <p:nvPr/>
        </p:nvSpPr>
        <p:spPr bwMode="auto">
          <a:xfrm>
            <a:off x="7315200" y="245745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latin typeface="Palatino Linotype" charset="0"/>
                <a:cs typeface="+mn-cs"/>
              </a:rPr>
              <a:t>hijo</a:t>
            </a:r>
          </a:p>
        </p:txBody>
      </p:sp>
      <p:sp>
        <p:nvSpPr>
          <p:cNvPr id="11468" name="Text Box 204"/>
          <p:cNvSpPr txBox="1">
            <a:spLocks noChangeArrowheads="1"/>
          </p:cNvSpPr>
          <p:nvPr/>
        </p:nvSpPr>
        <p:spPr bwMode="auto">
          <a:xfrm>
            <a:off x="6019800" y="2914650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ble,pw</a:t>
            </a:r>
          </a:p>
        </p:txBody>
      </p:sp>
      <p:sp>
        <p:nvSpPr>
          <p:cNvPr id="11469" name="Text Box 205"/>
          <p:cNvSpPr txBox="1">
            <a:spLocks noChangeArrowheads="1"/>
          </p:cNvSpPr>
          <p:nvPr/>
        </p:nvSpPr>
        <p:spPr bwMode="auto">
          <a:xfrm>
            <a:off x="7391400" y="291465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latin typeface="Palatino Linotype" charset="0"/>
                <a:cs typeface="+mn-cs"/>
              </a:rPr>
              <a:t>mira</a:t>
            </a:r>
          </a:p>
        </p:txBody>
      </p:sp>
    </p:spTree>
    <p:extLst>
      <p:ext uri="{BB962C8B-B14F-4D97-AF65-F5344CB8AC3E}">
        <p14:creationId xmlns:p14="http://schemas.microsoft.com/office/powerpoint/2010/main" val="140684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342900"/>
            <a:ext cx="7924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kalo.j o` ui`o.j ble,pei to.n a[gion kuri,on </a:t>
            </a:r>
          </a:p>
        </p:txBody>
      </p:sp>
      <p:graphicFrame>
        <p:nvGraphicFramePr>
          <p:cNvPr id="11470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78480"/>
              </p:ext>
            </p:extLst>
          </p:nvPr>
        </p:nvGraphicFramePr>
        <p:xfrm>
          <a:off x="228601" y="1771651"/>
          <a:ext cx="8702675" cy="2574754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295400"/>
                <a:gridCol w="1616075"/>
              </a:tblGrid>
              <a:tr h="25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kalo.j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ui`o.j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ble,pei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a[gion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kuri,on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41" name="Text Box 177"/>
          <p:cNvSpPr txBox="1">
            <a:spLocks noChangeArrowheads="1"/>
          </p:cNvSpPr>
          <p:nvPr/>
        </p:nvSpPr>
        <p:spPr bwMode="auto">
          <a:xfrm>
            <a:off x="4267200" y="20574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1442" name="Text Box 178"/>
          <p:cNvSpPr txBox="1">
            <a:spLocks noChangeArrowheads="1"/>
          </p:cNvSpPr>
          <p:nvPr/>
        </p:nvSpPr>
        <p:spPr bwMode="auto">
          <a:xfrm>
            <a:off x="4876800" y="20574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43" name="Text Box 179"/>
          <p:cNvSpPr txBox="1">
            <a:spLocks noChangeArrowheads="1"/>
          </p:cNvSpPr>
          <p:nvPr/>
        </p:nvSpPr>
        <p:spPr bwMode="auto">
          <a:xfrm>
            <a:off x="5562600" y="205740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1444" name="Text Box 180"/>
          <p:cNvSpPr txBox="1">
            <a:spLocks noChangeArrowheads="1"/>
          </p:cNvSpPr>
          <p:nvPr/>
        </p:nvSpPr>
        <p:spPr bwMode="auto">
          <a:xfrm>
            <a:off x="4267200" y="25057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</a:t>
            </a:r>
          </a:p>
        </p:txBody>
      </p:sp>
      <p:sp>
        <p:nvSpPr>
          <p:cNvPr id="11445" name="Text Box 181"/>
          <p:cNvSpPr txBox="1">
            <a:spLocks noChangeArrowheads="1"/>
          </p:cNvSpPr>
          <p:nvPr/>
        </p:nvSpPr>
        <p:spPr bwMode="auto">
          <a:xfrm>
            <a:off x="4876800" y="25057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46" name="Text Box 182"/>
          <p:cNvSpPr txBox="1">
            <a:spLocks noChangeArrowheads="1"/>
          </p:cNvSpPr>
          <p:nvPr/>
        </p:nvSpPr>
        <p:spPr bwMode="auto">
          <a:xfrm>
            <a:off x="5562600" y="250573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1448" name="Text Box 184"/>
          <p:cNvSpPr txBox="1">
            <a:spLocks noChangeArrowheads="1"/>
          </p:cNvSpPr>
          <p:nvPr/>
        </p:nvSpPr>
        <p:spPr bwMode="auto">
          <a:xfrm>
            <a:off x="2057400" y="2962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P</a:t>
            </a:r>
          </a:p>
        </p:txBody>
      </p:sp>
      <p:sp>
        <p:nvSpPr>
          <p:cNvPr id="11449" name="Text Box 185"/>
          <p:cNvSpPr txBox="1">
            <a:spLocks noChangeArrowheads="1"/>
          </p:cNvSpPr>
          <p:nvPr/>
        </p:nvSpPr>
        <p:spPr bwMode="auto">
          <a:xfrm>
            <a:off x="2590800" y="2962930"/>
            <a:ext cx="30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A</a:t>
            </a:r>
          </a:p>
        </p:txBody>
      </p:sp>
      <p:sp>
        <p:nvSpPr>
          <p:cNvPr id="11450" name="Text Box 186"/>
          <p:cNvSpPr txBox="1">
            <a:spLocks noChangeArrowheads="1"/>
          </p:cNvSpPr>
          <p:nvPr/>
        </p:nvSpPr>
        <p:spPr bwMode="auto">
          <a:xfrm>
            <a:off x="3124200" y="296293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I</a:t>
            </a:r>
          </a:p>
        </p:txBody>
      </p:sp>
      <p:sp>
        <p:nvSpPr>
          <p:cNvPr id="11451" name="Text Box 187"/>
          <p:cNvSpPr txBox="1">
            <a:spLocks noChangeArrowheads="1"/>
          </p:cNvSpPr>
          <p:nvPr/>
        </p:nvSpPr>
        <p:spPr bwMode="auto">
          <a:xfrm>
            <a:off x="3657600" y="2962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3</a:t>
            </a:r>
          </a:p>
        </p:txBody>
      </p:sp>
      <p:sp>
        <p:nvSpPr>
          <p:cNvPr id="11452" name="Text Box 188"/>
          <p:cNvSpPr txBox="1">
            <a:spLocks noChangeArrowheads="1"/>
          </p:cNvSpPr>
          <p:nvPr/>
        </p:nvSpPr>
        <p:spPr bwMode="auto">
          <a:xfrm>
            <a:off x="4267200" y="2962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1453" name="Text Box 189"/>
          <p:cNvSpPr txBox="1">
            <a:spLocks noChangeArrowheads="1"/>
          </p:cNvSpPr>
          <p:nvPr/>
        </p:nvSpPr>
        <p:spPr bwMode="auto">
          <a:xfrm>
            <a:off x="4876800" y="3406175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54" name="Text Box 190"/>
          <p:cNvSpPr txBox="1">
            <a:spLocks noChangeArrowheads="1"/>
          </p:cNvSpPr>
          <p:nvPr/>
        </p:nvSpPr>
        <p:spPr bwMode="auto">
          <a:xfrm>
            <a:off x="5562600" y="3406175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A</a:t>
            </a:r>
          </a:p>
        </p:txBody>
      </p:sp>
      <p:sp>
        <p:nvSpPr>
          <p:cNvPr id="11455" name="Text Box 191"/>
          <p:cNvSpPr txBox="1">
            <a:spLocks noChangeArrowheads="1"/>
          </p:cNvSpPr>
          <p:nvPr/>
        </p:nvSpPr>
        <p:spPr bwMode="auto">
          <a:xfrm>
            <a:off x="4267200" y="3406175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</a:t>
            </a:r>
          </a:p>
        </p:txBody>
      </p:sp>
      <p:sp>
        <p:nvSpPr>
          <p:cNvPr id="11463" name="Text Box 199"/>
          <p:cNvSpPr txBox="1">
            <a:spLocks noChangeArrowheads="1"/>
          </p:cNvSpPr>
          <p:nvPr/>
        </p:nvSpPr>
        <p:spPr bwMode="auto">
          <a:xfrm>
            <a:off x="6096000" y="1993839"/>
            <a:ext cx="1143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kalo.j</a:t>
            </a:r>
          </a:p>
        </p:txBody>
      </p:sp>
      <p:sp>
        <p:nvSpPr>
          <p:cNvPr id="11464" name="Text Box 200"/>
          <p:cNvSpPr txBox="1">
            <a:spLocks noChangeArrowheads="1"/>
          </p:cNvSpPr>
          <p:nvPr/>
        </p:nvSpPr>
        <p:spPr bwMode="auto">
          <a:xfrm>
            <a:off x="7391400" y="2114551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Bueno/buen</a:t>
            </a:r>
          </a:p>
        </p:txBody>
      </p:sp>
      <p:sp>
        <p:nvSpPr>
          <p:cNvPr id="11465" name="Text Box 201"/>
          <p:cNvSpPr txBox="1">
            <a:spLocks noChangeArrowheads="1"/>
          </p:cNvSpPr>
          <p:nvPr/>
        </p:nvSpPr>
        <p:spPr bwMode="auto">
          <a:xfrm>
            <a:off x="6096000" y="2457450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ui`o.j</a:t>
            </a:r>
          </a:p>
        </p:txBody>
      </p:sp>
      <p:sp>
        <p:nvSpPr>
          <p:cNvPr id="11467" name="Text Box 203"/>
          <p:cNvSpPr txBox="1">
            <a:spLocks noChangeArrowheads="1"/>
          </p:cNvSpPr>
          <p:nvPr/>
        </p:nvSpPr>
        <p:spPr bwMode="auto">
          <a:xfrm>
            <a:off x="7315200" y="245745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latin typeface="Palatino Linotype" charset="0"/>
                <a:cs typeface="+mn-cs"/>
              </a:rPr>
              <a:t>hijo</a:t>
            </a:r>
          </a:p>
        </p:txBody>
      </p:sp>
      <p:sp>
        <p:nvSpPr>
          <p:cNvPr id="11468" name="Text Box 204"/>
          <p:cNvSpPr txBox="1">
            <a:spLocks noChangeArrowheads="1"/>
          </p:cNvSpPr>
          <p:nvPr/>
        </p:nvSpPr>
        <p:spPr bwMode="auto">
          <a:xfrm>
            <a:off x="6019800" y="2914650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ble,pw</a:t>
            </a:r>
          </a:p>
        </p:txBody>
      </p:sp>
      <p:sp>
        <p:nvSpPr>
          <p:cNvPr id="11469" name="Text Box 205"/>
          <p:cNvSpPr txBox="1">
            <a:spLocks noChangeArrowheads="1"/>
          </p:cNvSpPr>
          <p:nvPr/>
        </p:nvSpPr>
        <p:spPr bwMode="auto">
          <a:xfrm>
            <a:off x="7391400" y="291465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latin typeface="Palatino Linotype" charset="0"/>
                <a:cs typeface="+mn-cs"/>
              </a:rPr>
              <a:t>mira</a:t>
            </a:r>
          </a:p>
        </p:txBody>
      </p:sp>
      <p:sp>
        <p:nvSpPr>
          <p:cNvPr id="11471" name="Text Box 207"/>
          <p:cNvSpPr txBox="1">
            <a:spLocks noChangeArrowheads="1"/>
          </p:cNvSpPr>
          <p:nvPr/>
        </p:nvSpPr>
        <p:spPr bwMode="auto">
          <a:xfrm>
            <a:off x="6096000" y="3349025"/>
            <a:ext cx="1219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PE" sz="3200">
                <a:latin typeface="Bwgrkn"/>
                <a:cs typeface="Bwgrkn"/>
              </a:rPr>
              <a:t>a[gioj</a:t>
            </a:r>
          </a:p>
        </p:txBody>
      </p:sp>
      <p:sp>
        <p:nvSpPr>
          <p:cNvPr id="11472" name="Text Box 208"/>
          <p:cNvSpPr txBox="1">
            <a:spLocks noChangeArrowheads="1"/>
          </p:cNvSpPr>
          <p:nvPr/>
        </p:nvSpPr>
        <p:spPr bwMode="auto">
          <a:xfrm>
            <a:off x="7391400" y="3349025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latin typeface="Palatino Linotype" charset="0"/>
                <a:cs typeface="+mn-cs"/>
              </a:rPr>
              <a:t>santo</a:t>
            </a:r>
          </a:p>
        </p:txBody>
      </p:sp>
    </p:spTree>
    <p:extLst>
      <p:ext uri="{BB962C8B-B14F-4D97-AF65-F5344CB8AC3E}">
        <p14:creationId xmlns:p14="http://schemas.microsoft.com/office/powerpoint/2010/main" val="348880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342900"/>
            <a:ext cx="7924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kalo.j o` ui`o.j ble,pei to.n a[gion kuri,on </a:t>
            </a:r>
          </a:p>
        </p:txBody>
      </p:sp>
      <p:graphicFrame>
        <p:nvGraphicFramePr>
          <p:cNvPr id="11470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091154"/>
              </p:ext>
            </p:extLst>
          </p:nvPr>
        </p:nvGraphicFramePr>
        <p:xfrm>
          <a:off x="228601" y="1771651"/>
          <a:ext cx="8702675" cy="2574754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295400"/>
                <a:gridCol w="1616075"/>
              </a:tblGrid>
              <a:tr h="25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kalo.j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ui`o.j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ble,pei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a[gion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kuri,on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41" name="Text Box 177"/>
          <p:cNvSpPr txBox="1">
            <a:spLocks noChangeArrowheads="1"/>
          </p:cNvSpPr>
          <p:nvPr/>
        </p:nvSpPr>
        <p:spPr bwMode="auto">
          <a:xfrm>
            <a:off x="4267200" y="20574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1442" name="Text Box 178"/>
          <p:cNvSpPr txBox="1">
            <a:spLocks noChangeArrowheads="1"/>
          </p:cNvSpPr>
          <p:nvPr/>
        </p:nvSpPr>
        <p:spPr bwMode="auto">
          <a:xfrm>
            <a:off x="4876800" y="20574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43" name="Text Box 179"/>
          <p:cNvSpPr txBox="1">
            <a:spLocks noChangeArrowheads="1"/>
          </p:cNvSpPr>
          <p:nvPr/>
        </p:nvSpPr>
        <p:spPr bwMode="auto">
          <a:xfrm>
            <a:off x="5562600" y="205740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1444" name="Text Box 180"/>
          <p:cNvSpPr txBox="1">
            <a:spLocks noChangeArrowheads="1"/>
          </p:cNvSpPr>
          <p:nvPr/>
        </p:nvSpPr>
        <p:spPr bwMode="auto">
          <a:xfrm>
            <a:off x="4267200" y="25057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</a:t>
            </a:r>
          </a:p>
        </p:txBody>
      </p:sp>
      <p:sp>
        <p:nvSpPr>
          <p:cNvPr id="11445" name="Text Box 181"/>
          <p:cNvSpPr txBox="1">
            <a:spLocks noChangeArrowheads="1"/>
          </p:cNvSpPr>
          <p:nvPr/>
        </p:nvSpPr>
        <p:spPr bwMode="auto">
          <a:xfrm>
            <a:off x="4876800" y="25057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46" name="Text Box 182"/>
          <p:cNvSpPr txBox="1">
            <a:spLocks noChangeArrowheads="1"/>
          </p:cNvSpPr>
          <p:nvPr/>
        </p:nvSpPr>
        <p:spPr bwMode="auto">
          <a:xfrm>
            <a:off x="5562600" y="250573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1448" name="Text Box 184"/>
          <p:cNvSpPr txBox="1">
            <a:spLocks noChangeArrowheads="1"/>
          </p:cNvSpPr>
          <p:nvPr/>
        </p:nvSpPr>
        <p:spPr bwMode="auto">
          <a:xfrm>
            <a:off x="2057400" y="2962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P</a:t>
            </a:r>
          </a:p>
        </p:txBody>
      </p:sp>
      <p:sp>
        <p:nvSpPr>
          <p:cNvPr id="11449" name="Text Box 185"/>
          <p:cNvSpPr txBox="1">
            <a:spLocks noChangeArrowheads="1"/>
          </p:cNvSpPr>
          <p:nvPr/>
        </p:nvSpPr>
        <p:spPr bwMode="auto">
          <a:xfrm>
            <a:off x="2590800" y="2962930"/>
            <a:ext cx="30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A</a:t>
            </a:r>
          </a:p>
        </p:txBody>
      </p:sp>
      <p:sp>
        <p:nvSpPr>
          <p:cNvPr id="11450" name="Text Box 186"/>
          <p:cNvSpPr txBox="1">
            <a:spLocks noChangeArrowheads="1"/>
          </p:cNvSpPr>
          <p:nvPr/>
        </p:nvSpPr>
        <p:spPr bwMode="auto">
          <a:xfrm>
            <a:off x="3124200" y="296293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I</a:t>
            </a:r>
          </a:p>
        </p:txBody>
      </p:sp>
      <p:sp>
        <p:nvSpPr>
          <p:cNvPr id="11451" name="Text Box 187"/>
          <p:cNvSpPr txBox="1">
            <a:spLocks noChangeArrowheads="1"/>
          </p:cNvSpPr>
          <p:nvPr/>
        </p:nvSpPr>
        <p:spPr bwMode="auto">
          <a:xfrm>
            <a:off x="3657600" y="2962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3</a:t>
            </a:r>
          </a:p>
        </p:txBody>
      </p:sp>
      <p:sp>
        <p:nvSpPr>
          <p:cNvPr id="11452" name="Text Box 188"/>
          <p:cNvSpPr txBox="1">
            <a:spLocks noChangeArrowheads="1"/>
          </p:cNvSpPr>
          <p:nvPr/>
        </p:nvSpPr>
        <p:spPr bwMode="auto">
          <a:xfrm>
            <a:off x="4267200" y="2962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1453" name="Text Box 189"/>
          <p:cNvSpPr txBox="1">
            <a:spLocks noChangeArrowheads="1"/>
          </p:cNvSpPr>
          <p:nvPr/>
        </p:nvSpPr>
        <p:spPr bwMode="auto">
          <a:xfrm>
            <a:off x="4876800" y="3406175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54" name="Text Box 190"/>
          <p:cNvSpPr txBox="1">
            <a:spLocks noChangeArrowheads="1"/>
          </p:cNvSpPr>
          <p:nvPr/>
        </p:nvSpPr>
        <p:spPr bwMode="auto">
          <a:xfrm>
            <a:off x="5562600" y="3406175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A</a:t>
            </a:r>
          </a:p>
        </p:txBody>
      </p:sp>
      <p:sp>
        <p:nvSpPr>
          <p:cNvPr id="11455" name="Text Box 191"/>
          <p:cNvSpPr txBox="1">
            <a:spLocks noChangeArrowheads="1"/>
          </p:cNvSpPr>
          <p:nvPr/>
        </p:nvSpPr>
        <p:spPr bwMode="auto">
          <a:xfrm>
            <a:off x="4267200" y="3406175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</a:t>
            </a:r>
          </a:p>
        </p:txBody>
      </p:sp>
      <p:sp>
        <p:nvSpPr>
          <p:cNvPr id="11458" name="Text Box 194"/>
          <p:cNvSpPr txBox="1">
            <a:spLocks noChangeArrowheads="1"/>
          </p:cNvSpPr>
          <p:nvPr/>
        </p:nvSpPr>
        <p:spPr bwMode="auto">
          <a:xfrm>
            <a:off x="4267200" y="38773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</a:t>
            </a:r>
          </a:p>
        </p:txBody>
      </p:sp>
      <p:sp>
        <p:nvSpPr>
          <p:cNvPr id="11459" name="Text Box 195"/>
          <p:cNvSpPr txBox="1">
            <a:spLocks noChangeArrowheads="1"/>
          </p:cNvSpPr>
          <p:nvPr/>
        </p:nvSpPr>
        <p:spPr bwMode="auto">
          <a:xfrm>
            <a:off x="4876800" y="387733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M</a:t>
            </a:r>
          </a:p>
        </p:txBody>
      </p:sp>
      <p:sp>
        <p:nvSpPr>
          <p:cNvPr id="11460" name="Text Box 196"/>
          <p:cNvSpPr txBox="1">
            <a:spLocks noChangeArrowheads="1"/>
          </p:cNvSpPr>
          <p:nvPr/>
        </p:nvSpPr>
        <p:spPr bwMode="auto">
          <a:xfrm>
            <a:off x="5562600" y="387733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A</a:t>
            </a:r>
          </a:p>
        </p:txBody>
      </p:sp>
      <p:sp>
        <p:nvSpPr>
          <p:cNvPr id="11463" name="Text Box 199"/>
          <p:cNvSpPr txBox="1">
            <a:spLocks noChangeArrowheads="1"/>
          </p:cNvSpPr>
          <p:nvPr/>
        </p:nvSpPr>
        <p:spPr bwMode="auto">
          <a:xfrm>
            <a:off x="6096000" y="1993839"/>
            <a:ext cx="1143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kalo.j</a:t>
            </a:r>
          </a:p>
        </p:txBody>
      </p:sp>
      <p:sp>
        <p:nvSpPr>
          <p:cNvPr id="11464" name="Text Box 200"/>
          <p:cNvSpPr txBox="1">
            <a:spLocks noChangeArrowheads="1"/>
          </p:cNvSpPr>
          <p:nvPr/>
        </p:nvSpPr>
        <p:spPr bwMode="auto">
          <a:xfrm>
            <a:off x="7391400" y="2114551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Bueno/buen</a:t>
            </a:r>
          </a:p>
        </p:txBody>
      </p:sp>
      <p:sp>
        <p:nvSpPr>
          <p:cNvPr id="11465" name="Text Box 201"/>
          <p:cNvSpPr txBox="1">
            <a:spLocks noChangeArrowheads="1"/>
          </p:cNvSpPr>
          <p:nvPr/>
        </p:nvSpPr>
        <p:spPr bwMode="auto">
          <a:xfrm>
            <a:off x="6096000" y="2457450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ui`o.j</a:t>
            </a:r>
          </a:p>
        </p:txBody>
      </p:sp>
      <p:sp>
        <p:nvSpPr>
          <p:cNvPr id="11467" name="Text Box 203"/>
          <p:cNvSpPr txBox="1">
            <a:spLocks noChangeArrowheads="1"/>
          </p:cNvSpPr>
          <p:nvPr/>
        </p:nvSpPr>
        <p:spPr bwMode="auto">
          <a:xfrm>
            <a:off x="7315200" y="245745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latin typeface="Palatino Linotype" charset="0"/>
                <a:cs typeface="+mn-cs"/>
              </a:rPr>
              <a:t>hijo</a:t>
            </a:r>
          </a:p>
        </p:txBody>
      </p:sp>
      <p:sp>
        <p:nvSpPr>
          <p:cNvPr id="11468" name="Text Box 204"/>
          <p:cNvSpPr txBox="1">
            <a:spLocks noChangeArrowheads="1"/>
          </p:cNvSpPr>
          <p:nvPr/>
        </p:nvSpPr>
        <p:spPr bwMode="auto">
          <a:xfrm>
            <a:off x="6019800" y="2914650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ble,pw</a:t>
            </a:r>
          </a:p>
        </p:txBody>
      </p:sp>
      <p:sp>
        <p:nvSpPr>
          <p:cNvPr id="11469" name="Text Box 205"/>
          <p:cNvSpPr txBox="1">
            <a:spLocks noChangeArrowheads="1"/>
          </p:cNvSpPr>
          <p:nvPr/>
        </p:nvSpPr>
        <p:spPr bwMode="auto">
          <a:xfrm>
            <a:off x="7391400" y="291465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latin typeface="Palatino Linotype" charset="0"/>
                <a:cs typeface="+mn-cs"/>
              </a:rPr>
              <a:t>mira</a:t>
            </a:r>
          </a:p>
        </p:txBody>
      </p:sp>
      <p:sp>
        <p:nvSpPr>
          <p:cNvPr id="11471" name="Text Box 207"/>
          <p:cNvSpPr txBox="1">
            <a:spLocks noChangeArrowheads="1"/>
          </p:cNvSpPr>
          <p:nvPr/>
        </p:nvSpPr>
        <p:spPr bwMode="auto">
          <a:xfrm>
            <a:off x="6096000" y="3349025"/>
            <a:ext cx="1219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PE" sz="3200">
                <a:latin typeface="Bwgrkn"/>
                <a:cs typeface="Bwgrkn"/>
              </a:rPr>
              <a:t>a[gioj</a:t>
            </a:r>
          </a:p>
        </p:txBody>
      </p:sp>
      <p:sp>
        <p:nvSpPr>
          <p:cNvPr id="11472" name="Text Box 208"/>
          <p:cNvSpPr txBox="1">
            <a:spLocks noChangeArrowheads="1"/>
          </p:cNvSpPr>
          <p:nvPr/>
        </p:nvSpPr>
        <p:spPr bwMode="auto">
          <a:xfrm>
            <a:off x="7391400" y="3349025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latin typeface="Palatino Linotype" charset="0"/>
                <a:cs typeface="+mn-cs"/>
              </a:rPr>
              <a:t>santo</a:t>
            </a:r>
          </a:p>
        </p:txBody>
      </p:sp>
      <p:sp>
        <p:nvSpPr>
          <p:cNvPr id="11473" name="Text Box 209"/>
          <p:cNvSpPr txBox="1">
            <a:spLocks noChangeArrowheads="1"/>
          </p:cNvSpPr>
          <p:nvPr/>
        </p:nvSpPr>
        <p:spPr bwMode="auto">
          <a:xfrm>
            <a:off x="6019800" y="3815774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ku,rioj</a:t>
            </a:r>
          </a:p>
        </p:txBody>
      </p:sp>
      <p:sp>
        <p:nvSpPr>
          <p:cNvPr id="11474" name="Text Box 210"/>
          <p:cNvSpPr txBox="1">
            <a:spLocks noChangeArrowheads="1"/>
          </p:cNvSpPr>
          <p:nvPr/>
        </p:nvSpPr>
        <p:spPr bwMode="auto">
          <a:xfrm>
            <a:off x="7391400" y="387733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dirty="0">
                <a:latin typeface="Palatino Linotype" charset="0"/>
                <a:cs typeface="+mn-cs"/>
              </a:rPr>
              <a:t>Señor</a:t>
            </a:r>
          </a:p>
        </p:txBody>
      </p:sp>
    </p:spTree>
    <p:extLst>
      <p:ext uri="{BB962C8B-B14F-4D97-AF65-F5344CB8AC3E}">
        <p14:creationId xmlns:p14="http://schemas.microsoft.com/office/powerpoint/2010/main" val="331001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342900"/>
            <a:ext cx="7924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o` kalo.j o` ui`o.j ble,pei to.n a[gion kuri,on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62000" y="98173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hijo bueno mira al Señor santo.</a:t>
            </a:r>
          </a:p>
        </p:txBody>
      </p:sp>
      <p:graphicFrame>
        <p:nvGraphicFramePr>
          <p:cNvPr id="11470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20262"/>
              </p:ext>
            </p:extLst>
          </p:nvPr>
        </p:nvGraphicFramePr>
        <p:xfrm>
          <a:off x="228601" y="1771651"/>
          <a:ext cx="8702675" cy="2574754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295400"/>
                <a:gridCol w="1616075"/>
              </a:tblGrid>
              <a:tr h="25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kalo.j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ui`o.j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ble,pei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a[gion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kuri,on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41" name="Text Box 177"/>
          <p:cNvSpPr txBox="1">
            <a:spLocks noChangeArrowheads="1"/>
          </p:cNvSpPr>
          <p:nvPr/>
        </p:nvSpPr>
        <p:spPr bwMode="auto">
          <a:xfrm>
            <a:off x="4267200" y="20574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1442" name="Text Box 178"/>
          <p:cNvSpPr txBox="1">
            <a:spLocks noChangeArrowheads="1"/>
          </p:cNvSpPr>
          <p:nvPr/>
        </p:nvSpPr>
        <p:spPr bwMode="auto">
          <a:xfrm>
            <a:off x="4876800" y="20574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43" name="Text Box 179"/>
          <p:cNvSpPr txBox="1">
            <a:spLocks noChangeArrowheads="1"/>
          </p:cNvSpPr>
          <p:nvPr/>
        </p:nvSpPr>
        <p:spPr bwMode="auto">
          <a:xfrm>
            <a:off x="5562600" y="205740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1444" name="Text Box 180"/>
          <p:cNvSpPr txBox="1">
            <a:spLocks noChangeArrowheads="1"/>
          </p:cNvSpPr>
          <p:nvPr/>
        </p:nvSpPr>
        <p:spPr bwMode="auto">
          <a:xfrm>
            <a:off x="4267200" y="25057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</a:t>
            </a:r>
          </a:p>
        </p:txBody>
      </p:sp>
      <p:sp>
        <p:nvSpPr>
          <p:cNvPr id="11445" name="Text Box 181"/>
          <p:cNvSpPr txBox="1">
            <a:spLocks noChangeArrowheads="1"/>
          </p:cNvSpPr>
          <p:nvPr/>
        </p:nvSpPr>
        <p:spPr bwMode="auto">
          <a:xfrm>
            <a:off x="4876800" y="25057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46" name="Text Box 182"/>
          <p:cNvSpPr txBox="1">
            <a:spLocks noChangeArrowheads="1"/>
          </p:cNvSpPr>
          <p:nvPr/>
        </p:nvSpPr>
        <p:spPr bwMode="auto">
          <a:xfrm>
            <a:off x="5562600" y="250573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N</a:t>
            </a:r>
          </a:p>
        </p:txBody>
      </p:sp>
      <p:sp>
        <p:nvSpPr>
          <p:cNvPr id="11448" name="Text Box 184"/>
          <p:cNvSpPr txBox="1">
            <a:spLocks noChangeArrowheads="1"/>
          </p:cNvSpPr>
          <p:nvPr/>
        </p:nvSpPr>
        <p:spPr bwMode="auto">
          <a:xfrm>
            <a:off x="2057400" y="2962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P</a:t>
            </a:r>
          </a:p>
        </p:txBody>
      </p:sp>
      <p:sp>
        <p:nvSpPr>
          <p:cNvPr id="11449" name="Text Box 185"/>
          <p:cNvSpPr txBox="1">
            <a:spLocks noChangeArrowheads="1"/>
          </p:cNvSpPr>
          <p:nvPr/>
        </p:nvSpPr>
        <p:spPr bwMode="auto">
          <a:xfrm>
            <a:off x="2590800" y="2962930"/>
            <a:ext cx="30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A</a:t>
            </a:r>
          </a:p>
        </p:txBody>
      </p:sp>
      <p:sp>
        <p:nvSpPr>
          <p:cNvPr id="11450" name="Text Box 186"/>
          <p:cNvSpPr txBox="1">
            <a:spLocks noChangeArrowheads="1"/>
          </p:cNvSpPr>
          <p:nvPr/>
        </p:nvSpPr>
        <p:spPr bwMode="auto">
          <a:xfrm>
            <a:off x="3124200" y="296293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I</a:t>
            </a:r>
          </a:p>
        </p:txBody>
      </p:sp>
      <p:sp>
        <p:nvSpPr>
          <p:cNvPr id="11451" name="Text Box 187"/>
          <p:cNvSpPr txBox="1">
            <a:spLocks noChangeArrowheads="1"/>
          </p:cNvSpPr>
          <p:nvPr/>
        </p:nvSpPr>
        <p:spPr bwMode="auto">
          <a:xfrm>
            <a:off x="3657600" y="2962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3</a:t>
            </a:r>
          </a:p>
        </p:txBody>
      </p:sp>
      <p:sp>
        <p:nvSpPr>
          <p:cNvPr id="11452" name="Text Box 188"/>
          <p:cNvSpPr txBox="1">
            <a:spLocks noChangeArrowheads="1"/>
          </p:cNvSpPr>
          <p:nvPr/>
        </p:nvSpPr>
        <p:spPr bwMode="auto">
          <a:xfrm>
            <a:off x="4267200" y="29629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</a:t>
            </a:r>
          </a:p>
        </p:txBody>
      </p:sp>
      <p:sp>
        <p:nvSpPr>
          <p:cNvPr id="11453" name="Text Box 189"/>
          <p:cNvSpPr txBox="1">
            <a:spLocks noChangeArrowheads="1"/>
          </p:cNvSpPr>
          <p:nvPr/>
        </p:nvSpPr>
        <p:spPr bwMode="auto">
          <a:xfrm>
            <a:off x="4876800" y="3406175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M</a:t>
            </a:r>
          </a:p>
        </p:txBody>
      </p:sp>
      <p:sp>
        <p:nvSpPr>
          <p:cNvPr id="11454" name="Text Box 190"/>
          <p:cNvSpPr txBox="1">
            <a:spLocks noChangeArrowheads="1"/>
          </p:cNvSpPr>
          <p:nvPr/>
        </p:nvSpPr>
        <p:spPr bwMode="auto">
          <a:xfrm>
            <a:off x="5562600" y="3406175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A</a:t>
            </a:r>
          </a:p>
        </p:txBody>
      </p:sp>
      <p:sp>
        <p:nvSpPr>
          <p:cNvPr id="11455" name="Text Box 191"/>
          <p:cNvSpPr txBox="1">
            <a:spLocks noChangeArrowheads="1"/>
          </p:cNvSpPr>
          <p:nvPr/>
        </p:nvSpPr>
        <p:spPr bwMode="auto">
          <a:xfrm>
            <a:off x="4267200" y="3406175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</a:t>
            </a:r>
          </a:p>
        </p:txBody>
      </p:sp>
      <p:sp>
        <p:nvSpPr>
          <p:cNvPr id="11458" name="Text Box 194"/>
          <p:cNvSpPr txBox="1">
            <a:spLocks noChangeArrowheads="1"/>
          </p:cNvSpPr>
          <p:nvPr/>
        </p:nvSpPr>
        <p:spPr bwMode="auto">
          <a:xfrm>
            <a:off x="4267200" y="387733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</a:t>
            </a:r>
          </a:p>
        </p:txBody>
      </p:sp>
      <p:sp>
        <p:nvSpPr>
          <p:cNvPr id="11459" name="Text Box 195"/>
          <p:cNvSpPr txBox="1">
            <a:spLocks noChangeArrowheads="1"/>
          </p:cNvSpPr>
          <p:nvPr/>
        </p:nvSpPr>
        <p:spPr bwMode="auto">
          <a:xfrm>
            <a:off x="4876800" y="387733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M</a:t>
            </a:r>
          </a:p>
        </p:txBody>
      </p:sp>
      <p:sp>
        <p:nvSpPr>
          <p:cNvPr id="11460" name="Text Box 196"/>
          <p:cNvSpPr txBox="1">
            <a:spLocks noChangeArrowheads="1"/>
          </p:cNvSpPr>
          <p:nvPr/>
        </p:nvSpPr>
        <p:spPr bwMode="auto">
          <a:xfrm>
            <a:off x="5562600" y="387733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A</a:t>
            </a:r>
          </a:p>
        </p:txBody>
      </p:sp>
      <p:sp>
        <p:nvSpPr>
          <p:cNvPr id="11463" name="Text Box 199"/>
          <p:cNvSpPr txBox="1">
            <a:spLocks noChangeArrowheads="1"/>
          </p:cNvSpPr>
          <p:nvPr/>
        </p:nvSpPr>
        <p:spPr bwMode="auto">
          <a:xfrm>
            <a:off x="6096000" y="1993839"/>
            <a:ext cx="1143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kalo.j</a:t>
            </a:r>
          </a:p>
        </p:txBody>
      </p:sp>
      <p:sp>
        <p:nvSpPr>
          <p:cNvPr id="11464" name="Text Box 200"/>
          <p:cNvSpPr txBox="1">
            <a:spLocks noChangeArrowheads="1"/>
          </p:cNvSpPr>
          <p:nvPr/>
        </p:nvSpPr>
        <p:spPr bwMode="auto">
          <a:xfrm>
            <a:off x="7391400" y="2114551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latin typeface="Palatino Linotype" charset="0"/>
                <a:cs typeface="+mn-cs"/>
              </a:rPr>
              <a:t>Bueno/buen</a:t>
            </a:r>
          </a:p>
        </p:txBody>
      </p:sp>
      <p:sp>
        <p:nvSpPr>
          <p:cNvPr id="11465" name="Text Box 201"/>
          <p:cNvSpPr txBox="1">
            <a:spLocks noChangeArrowheads="1"/>
          </p:cNvSpPr>
          <p:nvPr/>
        </p:nvSpPr>
        <p:spPr bwMode="auto">
          <a:xfrm>
            <a:off x="6096000" y="2457450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ui`o.j</a:t>
            </a:r>
          </a:p>
        </p:txBody>
      </p:sp>
      <p:sp>
        <p:nvSpPr>
          <p:cNvPr id="11467" name="Text Box 203"/>
          <p:cNvSpPr txBox="1">
            <a:spLocks noChangeArrowheads="1"/>
          </p:cNvSpPr>
          <p:nvPr/>
        </p:nvSpPr>
        <p:spPr bwMode="auto">
          <a:xfrm>
            <a:off x="7315200" y="245745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latin typeface="Palatino Linotype" charset="0"/>
                <a:cs typeface="+mn-cs"/>
              </a:rPr>
              <a:t>hijo</a:t>
            </a:r>
          </a:p>
        </p:txBody>
      </p:sp>
      <p:sp>
        <p:nvSpPr>
          <p:cNvPr id="11468" name="Text Box 204"/>
          <p:cNvSpPr txBox="1">
            <a:spLocks noChangeArrowheads="1"/>
          </p:cNvSpPr>
          <p:nvPr/>
        </p:nvSpPr>
        <p:spPr bwMode="auto">
          <a:xfrm>
            <a:off x="6019800" y="2914650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ble,pw</a:t>
            </a:r>
          </a:p>
        </p:txBody>
      </p:sp>
      <p:sp>
        <p:nvSpPr>
          <p:cNvPr id="11469" name="Text Box 205"/>
          <p:cNvSpPr txBox="1">
            <a:spLocks noChangeArrowheads="1"/>
          </p:cNvSpPr>
          <p:nvPr/>
        </p:nvSpPr>
        <p:spPr bwMode="auto">
          <a:xfrm>
            <a:off x="7391400" y="291465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latin typeface="Palatino Linotype" charset="0"/>
                <a:cs typeface="+mn-cs"/>
              </a:rPr>
              <a:t>mira</a:t>
            </a:r>
          </a:p>
        </p:txBody>
      </p:sp>
      <p:sp>
        <p:nvSpPr>
          <p:cNvPr id="11471" name="Text Box 207"/>
          <p:cNvSpPr txBox="1">
            <a:spLocks noChangeArrowheads="1"/>
          </p:cNvSpPr>
          <p:nvPr/>
        </p:nvSpPr>
        <p:spPr bwMode="auto">
          <a:xfrm>
            <a:off x="6096000" y="3349025"/>
            <a:ext cx="1219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PE" sz="3200">
                <a:latin typeface="Bwgrkn"/>
                <a:cs typeface="Bwgrkn"/>
              </a:rPr>
              <a:t>a[gioj</a:t>
            </a:r>
          </a:p>
        </p:txBody>
      </p:sp>
      <p:sp>
        <p:nvSpPr>
          <p:cNvPr id="11472" name="Text Box 208"/>
          <p:cNvSpPr txBox="1">
            <a:spLocks noChangeArrowheads="1"/>
          </p:cNvSpPr>
          <p:nvPr/>
        </p:nvSpPr>
        <p:spPr bwMode="auto">
          <a:xfrm>
            <a:off x="7391400" y="3349025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>
                <a:latin typeface="Palatino Linotype" charset="0"/>
                <a:cs typeface="+mn-cs"/>
              </a:rPr>
              <a:t>santo</a:t>
            </a:r>
          </a:p>
        </p:txBody>
      </p:sp>
      <p:sp>
        <p:nvSpPr>
          <p:cNvPr id="11473" name="Text Box 209"/>
          <p:cNvSpPr txBox="1">
            <a:spLocks noChangeArrowheads="1"/>
          </p:cNvSpPr>
          <p:nvPr/>
        </p:nvSpPr>
        <p:spPr bwMode="auto">
          <a:xfrm>
            <a:off x="6019800" y="3815774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ku,rioj</a:t>
            </a:r>
          </a:p>
        </p:txBody>
      </p:sp>
      <p:sp>
        <p:nvSpPr>
          <p:cNvPr id="11474" name="Text Box 210"/>
          <p:cNvSpPr txBox="1">
            <a:spLocks noChangeArrowheads="1"/>
          </p:cNvSpPr>
          <p:nvPr/>
        </p:nvSpPr>
        <p:spPr bwMode="auto">
          <a:xfrm>
            <a:off x="7391400" y="387733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dirty="0">
                <a:latin typeface="Palatino Linotype" charset="0"/>
                <a:cs typeface="+mn-cs"/>
              </a:rPr>
              <a:t>Señor</a:t>
            </a:r>
          </a:p>
        </p:txBody>
      </p:sp>
    </p:spTree>
    <p:extLst>
      <p:ext uri="{BB962C8B-B14F-4D97-AF65-F5344CB8AC3E}">
        <p14:creationId xmlns:p14="http://schemas.microsoft.com/office/powerpoint/2010/main" val="106544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52400" y="133350"/>
            <a:ext cx="5562600" cy="66675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b="1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500" b="1" i="1" u="sng" dirty="0">
                <a:solidFill>
                  <a:schemeClr val="bg1"/>
                </a:solidFill>
                <a:cs typeface="+mn-cs"/>
              </a:rPr>
              <a:t>adjetivo</a:t>
            </a:r>
            <a:r>
              <a:rPr lang="es-PE" sz="3500" b="1" dirty="0">
                <a:solidFill>
                  <a:schemeClr val="bg1"/>
                </a:solidFill>
                <a:cs typeface="+mn-cs"/>
              </a:rPr>
              <a:t> del español</a:t>
            </a:r>
            <a:endParaRPr lang="en-US" sz="35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30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249019"/>
            <a:ext cx="8839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dirty="0">
                <a:latin typeface="Minion Pro"/>
                <a:cs typeface="Minion Pro"/>
              </a:rPr>
              <a:t>ὁ </a:t>
            </a:r>
            <a:r>
              <a:rPr lang="el-GR" sz="3200" dirty="0" smtClean="0">
                <a:latin typeface="Minion Pro"/>
                <a:cs typeface="Minion Pro"/>
              </a:rPr>
              <a:t>θε</a:t>
            </a:r>
            <a:r>
              <a:rPr lang="el-GR" sz="3200" dirty="0" smtClean="0">
                <a:latin typeface="Minion Pro"/>
                <a:cs typeface="Minion Pro"/>
              </a:rPr>
              <a:t>ὸ</a:t>
            </a:r>
            <a:r>
              <a:rPr lang="el-GR" sz="3200" dirty="0" smtClean="0">
                <a:latin typeface="Minion Pro"/>
                <a:cs typeface="Minion Pro"/>
              </a:rPr>
              <a:t>ς </a:t>
            </a:r>
            <a:r>
              <a:rPr lang="el-GR" sz="3200" dirty="0">
                <a:latin typeface="Minion Pro"/>
                <a:cs typeface="Minion Pro"/>
              </a:rPr>
              <a:t>γινόσκει τὴν ἀγαθὴν καρδίαν τῶν ἀνθρώπων</a:t>
            </a:r>
            <a:r>
              <a:rPr lang="es-ES_tradnl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</a:endParaRPr>
          </a:p>
        </p:txBody>
      </p:sp>
      <p:graphicFrame>
        <p:nvGraphicFramePr>
          <p:cNvPr id="13540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34486"/>
              </p:ext>
            </p:extLst>
          </p:nvPr>
        </p:nvGraphicFramePr>
        <p:xfrm>
          <a:off x="76200" y="1581150"/>
          <a:ext cx="8855075" cy="3268980"/>
        </p:xfrm>
        <a:graphic>
          <a:graphicData uri="http://schemas.openxmlformats.org/drawingml/2006/table">
            <a:tbl>
              <a:tblPr/>
              <a:tblGrid>
                <a:gridCol w="19034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447800"/>
                <a:gridCol w="1463675"/>
              </a:tblGrid>
              <a:tr h="251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θε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ὸ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γινόσκει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τὴν ἀγαθὴν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καρδίαν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ἀνθρώπων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90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249019"/>
            <a:ext cx="8839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dirty="0">
                <a:latin typeface="Minion Pro"/>
                <a:cs typeface="Minion Pro"/>
              </a:rPr>
              <a:t>ὁ </a:t>
            </a:r>
            <a:r>
              <a:rPr lang="el-GR" sz="3200" dirty="0" smtClean="0">
                <a:latin typeface="Minion Pro"/>
                <a:cs typeface="Minion Pro"/>
              </a:rPr>
              <a:t>θε</a:t>
            </a:r>
            <a:r>
              <a:rPr lang="el-GR" sz="3200" dirty="0" smtClean="0">
                <a:latin typeface="Minion Pro"/>
                <a:cs typeface="Minion Pro"/>
              </a:rPr>
              <a:t>ὸ</a:t>
            </a:r>
            <a:r>
              <a:rPr lang="el-GR" sz="3200" dirty="0" smtClean="0">
                <a:latin typeface="Minion Pro"/>
                <a:cs typeface="Minion Pro"/>
              </a:rPr>
              <a:t>ς </a:t>
            </a:r>
            <a:r>
              <a:rPr lang="el-GR" sz="3200" dirty="0">
                <a:latin typeface="Minion Pro"/>
                <a:cs typeface="Minion Pro"/>
              </a:rPr>
              <a:t>γινόσκει τὴν ἀγαθὴν καρδίαν τῶν ἀνθρώπων</a:t>
            </a:r>
            <a:r>
              <a:rPr lang="es-ES_tradnl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</a:endParaRPr>
          </a:p>
        </p:txBody>
      </p:sp>
      <p:graphicFrame>
        <p:nvGraphicFramePr>
          <p:cNvPr id="13540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791829"/>
              </p:ext>
            </p:extLst>
          </p:nvPr>
        </p:nvGraphicFramePr>
        <p:xfrm>
          <a:off x="76200" y="1581150"/>
          <a:ext cx="8855075" cy="3268980"/>
        </p:xfrm>
        <a:graphic>
          <a:graphicData uri="http://schemas.openxmlformats.org/drawingml/2006/table">
            <a:tbl>
              <a:tblPr/>
              <a:tblGrid>
                <a:gridCol w="19034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447800"/>
                <a:gridCol w="1463675"/>
              </a:tblGrid>
              <a:tr h="251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θε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ὸ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θεός 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γινόσκει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τὴν ἀγαθὴν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καρδίαν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ἀνθρώπων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83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249019"/>
            <a:ext cx="8839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dirty="0">
                <a:latin typeface="Minion Pro"/>
                <a:cs typeface="Minion Pro"/>
              </a:rPr>
              <a:t>ὁ </a:t>
            </a:r>
            <a:r>
              <a:rPr lang="el-GR" sz="3200" dirty="0" smtClean="0">
                <a:latin typeface="Minion Pro"/>
                <a:cs typeface="Minion Pro"/>
              </a:rPr>
              <a:t>θε</a:t>
            </a:r>
            <a:r>
              <a:rPr lang="el-GR" sz="3200" dirty="0" smtClean="0">
                <a:latin typeface="Minion Pro"/>
                <a:cs typeface="Minion Pro"/>
              </a:rPr>
              <a:t>ὸ</a:t>
            </a:r>
            <a:r>
              <a:rPr lang="el-GR" sz="3200" dirty="0" smtClean="0">
                <a:latin typeface="Minion Pro"/>
                <a:cs typeface="Minion Pro"/>
              </a:rPr>
              <a:t>ς </a:t>
            </a:r>
            <a:r>
              <a:rPr lang="el-GR" sz="3200" dirty="0">
                <a:latin typeface="Minion Pro"/>
                <a:cs typeface="Minion Pro"/>
              </a:rPr>
              <a:t>γινόσκει τὴν ἀγαθὴν καρδίαν τῶν ἀνθρώπων</a:t>
            </a:r>
            <a:r>
              <a:rPr lang="es-ES_tradnl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</a:endParaRPr>
          </a:p>
        </p:txBody>
      </p:sp>
      <p:graphicFrame>
        <p:nvGraphicFramePr>
          <p:cNvPr id="13540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25001"/>
              </p:ext>
            </p:extLst>
          </p:nvPr>
        </p:nvGraphicFramePr>
        <p:xfrm>
          <a:off x="76200" y="1581150"/>
          <a:ext cx="8855075" cy="3459492"/>
        </p:xfrm>
        <a:graphic>
          <a:graphicData uri="http://schemas.openxmlformats.org/drawingml/2006/table">
            <a:tbl>
              <a:tblPr/>
              <a:tblGrid>
                <a:gridCol w="19034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447800"/>
                <a:gridCol w="1463675"/>
              </a:tblGrid>
              <a:tr h="251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θε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ὸ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θεός 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γινόσκει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γινόσκω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conoce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τὴν ἀγαθὴν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καρδίαν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ἀνθρώπων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32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249019"/>
            <a:ext cx="8839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dirty="0">
                <a:latin typeface="Minion Pro"/>
                <a:cs typeface="Minion Pro"/>
              </a:rPr>
              <a:t>ὁ </a:t>
            </a:r>
            <a:r>
              <a:rPr lang="el-GR" sz="3200" dirty="0" smtClean="0">
                <a:latin typeface="Minion Pro"/>
                <a:cs typeface="Minion Pro"/>
              </a:rPr>
              <a:t>θε</a:t>
            </a:r>
            <a:r>
              <a:rPr lang="el-GR" sz="3200" dirty="0" smtClean="0">
                <a:latin typeface="Minion Pro"/>
                <a:cs typeface="Minion Pro"/>
              </a:rPr>
              <a:t>ὸ</a:t>
            </a:r>
            <a:r>
              <a:rPr lang="el-GR" sz="3200" dirty="0" smtClean="0">
                <a:latin typeface="Minion Pro"/>
                <a:cs typeface="Minion Pro"/>
              </a:rPr>
              <a:t>ς </a:t>
            </a:r>
            <a:r>
              <a:rPr lang="el-GR" sz="3200" dirty="0">
                <a:latin typeface="Minion Pro"/>
                <a:cs typeface="Minion Pro"/>
              </a:rPr>
              <a:t>γινόσκει τὴν ἀγαθὴν καρδίαν τῶν ἀνθρώπων</a:t>
            </a:r>
            <a:r>
              <a:rPr lang="es-ES_tradnl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</a:endParaRPr>
          </a:p>
        </p:txBody>
      </p:sp>
      <p:graphicFrame>
        <p:nvGraphicFramePr>
          <p:cNvPr id="13540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59329"/>
              </p:ext>
            </p:extLst>
          </p:nvPr>
        </p:nvGraphicFramePr>
        <p:xfrm>
          <a:off x="76200" y="1581150"/>
          <a:ext cx="8855075" cy="3459492"/>
        </p:xfrm>
        <a:graphic>
          <a:graphicData uri="http://schemas.openxmlformats.org/drawingml/2006/table">
            <a:tbl>
              <a:tblPr/>
              <a:tblGrid>
                <a:gridCol w="19034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447800"/>
                <a:gridCol w="1463675"/>
              </a:tblGrid>
              <a:tr h="251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θε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ὸ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θεός 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γινόσκει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γινόσκω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conoce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τὴν ἀγαθὴν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ἀγ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α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θός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όν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buen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καρδίαν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ἀνθρώπων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70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249019"/>
            <a:ext cx="8839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dirty="0">
                <a:latin typeface="Minion Pro"/>
                <a:cs typeface="Minion Pro"/>
              </a:rPr>
              <a:t>ὁ </a:t>
            </a:r>
            <a:r>
              <a:rPr lang="el-GR" sz="3200" dirty="0" smtClean="0">
                <a:latin typeface="Minion Pro"/>
                <a:cs typeface="Minion Pro"/>
              </a:rPr>
              <a:t>θε</a:t>
            </a:r>
            <a:r>
              <a:rPr lang="el-GR" sz="3200" dirty="0" smtClean="0">
                <a:latin typeface="Minion Pro"/>
                <a:cs typeface="Minion Pro"/>
              </a:rPr>
              <a:t>ὸ</a:t>
            </a:r>
            <a:r>
              <a:rPr lang="el-GR" sz="3200" dirty="0" smtClean="0">
                <a:latin typeface="Minion Pro"/>
                <a:cs typeface="Minion Pro"/>
              </a:rPr>
              <a:t>ς </a:t>
            </a:r>
            <a:r>
              <a:rPr lang="el-GR" sz="3200" dirty="0">
                <a:latin typeface="Minion Pro"/>
                <a:cs typeface="Minion Pro"/>
              </a:rPr>
              <a:t>γινόσκει τὴν ἀγαθὴν καρδίαν τῶν ἀνθρώπων</a:t>
            </a:r>
            <a:r>
              <a:rPr lang="es-ES_tradnl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</a:endParaRPr>
          </a:p>
        </p:txBody>
      </p:sp>
      <p:graphicFrame>
        <p:nvGraphicFramePr>
          <p:cNvPr id="13540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39334"/>
              </p:ext>
            </p:extLst>
          </p:nvPr>
        </p:nvGraphicFramePr>
        <p:xfrm>
          <a:off x="76200" y="1581150"/>
          <a:ext cx="8855075" cy="3459492"/>
        </p:xfrm>
        <a:graphic>
          <a:graphicData uri="http://schemas.openxmlformats.org/drawingml/2006/table">
            <a:tbl>
              <a:tblPr/>
              <a:tblGrid>
                <a:gridCol w="19034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447800"/>
                <a:gridCol w="1463675"/>
              </a:tblGrid>
              <a:tr h="251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θε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ὸ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θεός 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γινόσκει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γινόσκω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conoce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τὴν ἀγαθὴν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ἀγ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α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θός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όν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buen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καρδίαν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ἡ καρδία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corazón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ἀνθρώπων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39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249019"/>
            <a:ext cx="8839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dirty="0">
                <a:latin typeface="Minion Pro"/>
                <a:cs typeface="Minion Pro"/>
              </a:rPr>
              <a:t>ὁ </a:t>
            </a:r>
            <a:r>
              <a:rPr lang="el-GR" sz="3200" dirty="0" smtClean="0">
                <a:latin typeface="Minion Pro"/>
                <a:cs typeface="Minion Pro"/>
              </a:rPr>
              <a:t>θε</a:t>
            </a:r>
            <a:r>
              <a:rPr lang="en-US" sz="3200" dirty="0" err="1" smtClean="0">
                <a:latin typeface="Minion Pro"/>
                <a:cs typeface="Minion Pro"/>
              </a:rPr>
              <a:t>ὸ</a:t>
            </a:r>
            <a:r>
              <a:rPr lang="el-GR" sz="3200" dirty="0" smtClean="0">
                <a:latin typeface="Minion Pro"/>
                <a:cs typeface="Minion Pro"/>
              </a:rPr>
              <a:t>ς </a:t>
            </a:r>
            <a:r>
              <a:rPr lang="el-GR" sz="3200" dirty="0">
                <a:latin typeface="Minion Pro"/>
                <a:cs typeface="Minion Pro"/>
              </a:rPr>
              <a:t>γινόσκει τὴν ἀγαθὴν καρδίαν τῶν ἀνθρώπων</a:t>
            </a:r>
            <a:r>
              <a:rPr lang="es-ES_tradnl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</a:endParaRPr>
          </a:p>
        </p:txBody>
      </p:sp>
      <p:graphicFrame>
        <p:nvGraphicFramePr>
          <p:cNvPr id="13540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68115"/>
              </p:ext>
            </p:extLst>
          </p:nvPr>
        </p:nvGraphicFramePr>
        <p:xfrm>
          <a:off x="76200" y="1581150"/>
          <a:ext cx="8855075" cy="3459492"/>
        </p:xfrm>
        <a:graphic>
          <a:graphicData uri="http://schemas.openxmlformats.org/drawingml/2006/table">
            <a:tbl>
              <a:tblPr/>
              <a:tblGrid>
                <a:gridCol w="19034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447800"/>
                <a:gridCol w="1463675"/>
              </a:tblGrid>
              <a:tr h="251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θε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ὸ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θεός 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γινόσκει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γινόσκω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conoce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τὴν ἀγαθὴν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ἀγ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α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θός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όν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buen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καρδίαν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ἡ καρδία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corazón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ἀνθρώπων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ὁ</a:t>
                      </a:r>
                      <a:r>
                        <a:rPr lang="es-ES_tradnl" sz="2000" dirty="0" smtClean="0">
                          <a:effectLst/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ἄνθρωπος</a:t>
                      </a:r>
                      <a:r>
                        <a:rPr lang="es-ES_tradnl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los hombres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3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249019"/>
            <a:ext cx="8839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dirty="0">
                <a:latin typeface="Minion Pro"/>
                <a:cs typeface="Minion Pro"/>
              </a:rPr>
              <a:t>ὁ </a:t>
            </a:r>
            <a:r>
              <a:rPr lang="el-GR" sz="3200" dirty="0" smtClean="0">
                <a:latin typeface="Minion Pro"/>
                <a:cs typeface="Minion Pro"/>
              </a:rPr>
              <a:t>θε</a:t>
            </a:r>
            <a:r>
              <a:rPr lang="el-GR" sz="3200" dirty="0" smtClean="0">
                <a:latin typeface="Minion Pro"/>
                <a:cs typeface="Minion Pro"/>
              </a:rPr>
              <a:t>ὸ</a:t>
            </a:r>
            <a:r>
              <a:rPr lang="el-GR" sz="3200" dirty="0" smtClean="0">
                <a:latin typeface="Minion Pro"/>
                <a:cs typeface="Minion Pro"/>
              </a:rPr>
              <a:t>ς </a:t>
            </a:r>
            <a:r>
              <a:rPr lang="el-GR" sz="3200" dirty="0">
                <a:latin typeface="Minion Pro"/>
                <a:cs typeface="Minion Pro"/>
              </a:rPr>
              <a:t>γινόσκει τὴν ἀγαθὴν καρδίαν τῶν ἀνθρώπων</a:t>
            </a:r>
            <a:r>
              <a:rPr lang="es-ES_tradnl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" y="85725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 smtClean="0">
                <a:cs typeface="+mn-cs"/>
              </a:rPr>
              <a:t>Dios conoce el buen corazón de los hombres.</a:t>
            </a:r>
            <a:endParaRPr lang="es-PE" sz="2800" dirty="0">
              <a:cs typeface="+mn-cs"/>
            </a:endParaRPr>
          </a:p>
        </p:txBody>
      </p:sp>
      <p:graphicFrame>
        <p:nvGraphicFramePr>
          <p:cNvPr id="13540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31437"/>
              </p:ext>
            </p:extLst>
          </p:nvPr>
        </p:nvGraphicFramePr>
        <p:xfrm>
          <a:off x="76200" y="1581150"/>
          <a:ext cx="8855075" cy="3459492"/>
        </p:xfrm>
        <a:graphic>
          <a:graphicData uri="http://schemas.openxmlformats.org/drawingml/2006/table">
            <a:tbl>
              <a:tblPr/>
              <a:tblGrid>
                <a:gridCol w="19034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447800"/>
                <a:gridCol w="1463675"/>
              </a:tblGrid>
              <a:tr h="251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θε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ὸ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θεός 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γινόσκει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γινόσκω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conoce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τὴν ἀγαθὴν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ἀγ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α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θός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όν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buen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καρδίαν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ἡ καρδία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corazón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ἀνθρώπων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ὁ</a:t>
                      </a:r>
                      <a:r>
                        <a:rPr lang="es-ES_tradnl" sz="2000" dirty="0" smtClean="0">
                          <a:effectLst/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ἄνθρωπος</a:t>
                      </a:r>
                      <a:r>
                        <a:rPr lang="es-ES_tradnl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los hombres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34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03" name="Group 267"/>
          <p:cNvGraphicFramePr>
            <a:graphicFrameLocks noGrp="1"/>
          </p:cNvGraphicFramePr>
          <p:nvPr/>
        </p:nvGraphicFramePr>
        <p:xfrm>
          <a:off x="228601" y="2000251"/>
          <a:ext cx="8702675" cy="2857499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524000"/>
                <a:gridCol w="1387475"/>
              </a:tblGrid>
              <a:tr h="25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avgaphth</a:t>
                      </a: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gra,fei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avgaqo,n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57150"/>
            <a:ext cx="8010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Minion Pro"/>
                <a:cs typeface="Minion Pro"/>
              </a:rPr>
              <a:t>τῇ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ἐκκλησίᾳ τῇ ἀγαπητῂ γράφει ὁ κύριος λόγον </a:t>
            </a:r>
          </a:p>
          <a:p>
            <a:r>
              <a:rPr lang="el-GR" sz="3200" dirty="0" smtClean="0">
                <a:latin typeface="Minion Pro"/>
                <a:cs typeface="Minion Pro"/>
              </a:rPr>
              <a:t>τὸν ἀγαθόν</a:t>
            </a:r>
            <a:endParaRPr lang="en-US" sz="3200" dirty="0">
              <a:latin typeface="Minion Pro"/>
              <a:cs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03" name="Group 267"/>
          <p:cNvGraphicFramePr>
            <a:graphicFrameLocks noGrp="1"/>
          </p:cNvGraphicFramePr>
          <p:nvPr/>
        </p:nvGraphicFramePr>
        <p:xfrm>
          <a:off x="228601" y="2000251"/>
          <a:ext cx="8702675" cy="2857499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524000"/>
                <a:gridCol w="1387475"/>
              </a:tblGrid>
              <a:tr h="25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avgaphth</a:t>
                      </a: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gra,fei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avgaqo,n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15" name="Text Box 179"/>
          <p:cNvSpPr txBox="1">
            <a:spLocks noChangeArrowheads="1"/>
          </p:cNvSpPr>
          <p:nvPr/>
        </p:nvSpPr>
        <p:spPr bwMode="auto">
          <a:xfrm>
            <a:off x="42672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16" name="Text Box 180"/>
          <p:cNvSpPr txBox="1">
            <a:spLocks noChangeArrowheads="1"/>
          </p:cNvSpPr>
          <p:nvPr/>
        </p:nvSpPr>
        <p:spPr bwMode="auto">
          <a:xfrm>
            <a:off x="48768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F</a:t>
            </a:r>
          </a:p>
        </p:txBody>
      </p:sp>
      <p:sp>
        <p:nvSpPr>
          <p:cNvPr id="14517" name="Text Box 181"/>
          <p:cNvSpPr txBox="1">
            <a:spLocks noChangeArrowheads="1"/>
          </p:cNvSpPr>
          <p:nvPr/>
        </p:nvSpPr>
        <p:spPr bwMode="auto">
          <a:xfrm>
            <a:off x="54864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D</a:t>
            </a:r>
          </a:p>
        </p:txBody>
      </p:sp>
      <p:sp>
        <p:nvSpPr>
          <p:cNvPr id="14604" name="Text Box 268"/>
          <p:cNvSpPr txBox="1">
            <a:spLocks noChangeArrowheads="1"/>
          </p:cNvSpPr>
          <p:nvPr/>
        </p:nvSpPr>
        <p:spPr bwMode="auto">
          <a:xfrm>
            <a:off x="6019800" y="219075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evkklhsi,a</a:t>
            </a:r>
          </a:p>
        </p:txBody>
      </p:sp>
      <p:sp>
        <p:nvSpPr>
          <p:cNvPr id="14605" name="Text Box 269"/>
          <p:cNvSpPr txBox="1">
            <a:spLocks noChangeArrowheads="1"/>
          </p:cNvSpPr>
          <p:nvPr/>
        </p:nvSpPr>
        <p:spPr bwMode="auto">
          <a:xfrm>
            <a:off x="7543800" y="222839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latin typeface="Palatino Linotype" charset="0"/>
                <a:cs typeface="+mn-cs"/>
              </a:rPr>
              <a:t>a iglesia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" y="57150"/>
            <a:ext cx="8010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Minion Pro"/>
                <a:cs typeface="Minion Pro"/>
              </a:rPr>
              <a:t>τῇ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ἐκκλησίᾳ τῇ ἀγαπητῂ γράφει ὁ κύριος λόγον </a:t>
            </a:r>
          </a:p>
          <a:p>
            <a:r>
              <a:rPr lang="el-GR" sz="3200" dirty="0" smtClean="0">
                <a:latin typeface="Minion Pro"/>
                <a:cs typeface="Minion Pro"/>
              </a:rPr>
              <a:t>τὸν ἀγαθόν</a:t>
            </a:r>
            <a:endParaRPr lang="en-US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64570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03" name="Group 267"/>
          <p:cNvGraphicFramePr>
            <a:graphicFrameLocks noGrp="1"/>
          </p:cNvGraphicFramePr>
          <p:nvPr/>
        </p:nvGraphicFramePr>
        <p:xfrm>
          <a:off x="228601" y="2000251"/>
          <a:ext cx="8702675" cy="2857499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524000"/>
                <a:gridCol w="1387475"/>
              </a:tblGrid>
              <a:tr h="25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avgaphth</a:t>
                      </a: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gra,fei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avgaqo,n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15" name="Text Box 179"/>
          <p:cNvSpPr txBox="1">
            <a:spLocks noChangeArrowheads="1"/>
          </p:cNvSpPr>
          <p:nvPr/>
        </p:nvSpPr>
        <p:spPr bwMode="auto">
          <a:xfrm>
            <a:off x="42672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16" name="Text Box 180"/>
          <p:cNvSpPr txBox="1">
            <a:spLocks noChangeArrowheads="1"/>
          </p:cNvSpPr>
          <p:nvPr/>
        </p:nvSpPr>
        <p:spPr bwMode="auto">
          <a:xfrm>
            <a:off x="48768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F</a:t>
            </a:r>
          </a:p>
        </p:txBody>
      </p:sp>
      <p:sp>
        <p:nvSpPr>
          <p:cNvPr id="14517" name="Text Box 181"/>
          <p:cNvSpPr txBox="1">
            <a:spLocks noChangeArrowheads="1"/>
          </p:cNvSpPr>
          <p:nvPr/>
        </p:nvSpPr>
        <p:spPr bwMode="auto">
          <a:xfrm>
            <a:off x="54864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D</a:t>
            </a:r>
          </a:p>
        </p:txBody>
      </p:sp>
      <p:sp>
        <p:nvSpPr>
          <p:cNvPr id="14554" name="Text Box 218"/>
          <p:cNvSpPr txBox="1">
            <a:spLocks noChangeArrowheads="1"/>
          </p:cNvSpPr>
          <p:nvPr/>
        </p:nvSpPr>
        <p:spPr bwMode="auto">
          <a:xfrm>
            <a:off x="42672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55" name="Text Box 219"/>
          <p:cNvSpPr txBox="1">
            <a:spLocks noChangeArrowheads="1"/>
          </p:cNvSpPr>
          <p:nvPr/>
        </p:nvSpPr>
        <p:spPr bwMode="auto">
          <a:xfrm>
            <a:off x="48768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F</a:t>
            </a:r>
          </a:p>
        </p:txBody>
      </p:sp>
      <p:sp>
        <p:nvSpPr>
          <p:cNvPr id="14556" name="Text Box 220"/>
          <p:cNvSpPr txBox="1">
            <a:spLocks noChangeArrowheads="1"/>
          </p:cNvSpPr>
          <p:nvPr/>
        </p:nvSpPr>
        <p:spPr bwMode="auto">
          <a:xfrm>
            <a:off x="54864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D</a:t>
            </a:r>
          </a:p>
        </p:txBody>
      </p:sp>
      <p:sp>
        <p:nvSpPr>
          <p:cNvPr id="14604" name="Text Box 268"/>
          <p:cNvSpPr txBox="1">
            <a:spLocks noChangeArrowheads="1"/>
          </p:cNvSpPr>
          <p:nvPr/>
        </p:nvSpPr>
        <p:spPr bwMode="auto">
          <a:xfrm>
            <a:off x="6019800" y="219075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evkklhsi,a</a:t>
            </a:r>
          </a:p>
        </p:txBody>
      </p:sp>
      <p:sp>
        <p:nvSpPr>
          <p:cNvPr id="14605" name="Text Box 269"/>
          <p:cNvSpPr txBox="1">
            <a:spLocks noChangeArrowheads="1"/>
          </p:cNvSpPr>
          <p:nvPr/>
        </p:nvSpPr>
        <p:spPr bwMode="auto">
          <a:xfrm>
            <a:off x="7543800" y="222839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latin typeface="Palatino Linotype" charset="0"/>
                <a:cs typeface="+mn-cs"/>
              </a:rPr>
              <a:t>a iglesia</a:t>
            </a:r>
          </a:p>
        </p:txBody>
      </p:sp>
      <p:sp>
        <p:nvSpPr>
          <p:cNvPr id="14606" name="Text Box 270"/>
          <p:cNvSpPr txBox="1">
            <a:spLocks noChangeArrowheads="1"/>
          </p:cNvSpPr>
          <p:nvPr/>
        </p:nvSpPr>
        <p:spPr bwMode="auto">
          <a:xfrm>
            <a:off x="6019800" y="2606075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avgaphto,j</a:t>
            </a:r>
          </a:p>
        </p:txBody>
      </p:sp>
      <p:sp>
        <p:nvSpPr>
          <p:cNvPr id="14607" name="Text Box 271"/>
          <p:cNvSpPr txBox="1">
            <a:spLocks noChangeArrowheads="1"/>
          </p:cNvSpPr>
          <p:nvPr/>
        </p:nvSpPr>
        <p:spPr bwMode="auto">
          <a:xfrm>
            <a:off x="7543800" y="266168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latin typeface="Palatino Linotype" charset="0"/>
                <a:cs typeface="+mn-cs"/>
              </a:rPr>
              <a:t>amada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" y="57150"/>
            <a:ext cx="8010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Minion Pro"/>
                <a:cs typeface="Minion Pro"/>
              </a:rPr>
              <a:t>τῇ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ἐκκλησίᾳ τῇ ἀγαπητῂ γράφει ὁ κύριος λόγον </a:t>
            </a:r>
          </a:p>
          <a:p>
            <a:r>
              <a:rPr lang="el-GR" sz="3200" dirty="0" smtClean="0">
                <a:latin typeface="Minion Pro"/>
                <a:cs typeface="Minion Pro"/>
              </a:rPr>
              <a:t>τὸν ἀγαθόν</a:t>
            </a:r>
            <a:endParaRPr lang="en-US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22899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52400" y="133350"/>
            <a:ext cx="5562600" cy="66675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b="1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500" b="1" i="1" u="sng" dirty="0">
                <a:solidFill>
                  <a:schemeClr val="bg1"/>
                </a:solidFill>
                <a:cs typeface="+mn-cs"/>
              </a:rPr>
              <a:t>adjetivo</a:t>
            </a:r>
            <a:r>
              <a:rPr lang="es-PE" sz="3500" b="1" dirty="0">
                <a:solidFill>
                  <a:schemeClr val="bg1"/>
                </a:solidFill>
                <a:cs typeface="+mn-cs"/>
              </a:rPr>
              <a:t> del español</a:t>
            </a:r>
            <a:endParaRPr lang="en-US" sz="35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52400" y="800100"/>
            <a:ext cx="8839200" cy="200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es-ES" sz="3000" b="1" dirty="0">
                <a:solidFill>
                  <a:schemeClr val="tx2"/>
                </a:solidFill>
                <a:cs typeface="+mn-cs"/>
              </a:rPr>
              <a:t>El adjetivo es una palabra que describe al sustantivo; lo determina o califica. Debe concordar con el sustantivo en </a:t>
            </a:r>
            <a:r>
              <a:rPr lang="es-ES" sz="3000" b="1" i="1" dirty="0">
                <a:solidFill>
                  <a:srgbClr val="FF0000"/>
                </a:solidFill>
                <a:cs typeface="+mn-cs"/>
              </a:rPr>
              <a:t>género</a:t>
            </a:r>
            <a:r>
              <a:rPr lang="es-ES" sz="3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s-ES" sz="3000" b="1" dirty="0">
                <a:solidFill>
                  <a:schemeClr val="tx2"/>
                </a:solidFill>
                <a:cs typeface="+mn-cs"/>
              </a:rPr>
              <a:t>y </a:t>
            </a:r>
            <a:r>
              <a:rPr lang="es-ES" sz="3000" b="1" i="1" dirty="0">
                <a:solidFill>
                  <a:srgbClr val="FF0000"/>
                </a:solidFill>
                <a:cs typeface="+mn-cs"/>
              </a:rPr>
              <a:t>número</a:t>
            </a:r>
            <a:r>
              <a:rPr lang="es-PE" sz="3000" b="1" dirty="0">
                <a:solidFill>
                  <a:schemeClr val="tx2"/>
                </a:solidFill>
                <a:cs typeface="+mn-cs"/>
              </a:rPr>
              <a:t>. </a:t>
            </a:r>
            <a:endParaRPr lang="en-US" sz="3000" b="1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22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03" name="Group 267"/>
          <p:cNvGraphicFramePr>
            <a:graphicFrameLocks noGrp="1"/>
          </p:cNvGraphicFramePr>
          <p:nvPr/>
        </p:nvGraphicFramePr>
        <p:xfrm>
          <a:off x="228601" y="2000251"/>
          <a:ext cx="8702675" cy="2857499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524000"/>
                <a:gridCol w="1387475"/>
              </a:tblGrid>
              <a:tr h="25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avgaphth</a:t>
                      </a: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gra,fei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avgaqo,n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15" name="Text Box 179"/>
          <p:cNvSpPr txBox="1">
            <a:spLocks noChangeArrowheads="1"/>
          </p:cNvSpPr>
          <p:nvPr/>
        </p:nvSpPr>
        <p:spPr bwMode="auto">
          <a:xfrm>
            <a:off x="42672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16" name="Text Box 180"/>
          <p:cNvSpPr txBox="1">
            <a:spLocks noChangeArrowheads="1"/>
          </p:cNvSpPr>
          <p:nvPr/>
        </p:nvSpPr>
        <p:spPr bwMode="auto">
          <a:xfrm>
            <a:off x="48768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F</a:t>
            </a:r>
          </a:p>
        </p:txBody>
      </p:sp>
      <p:sp>
        <p:nvSpPr>
          <p:cNvPr id="14517" name="Text Box 181"/>
          <p:cNvSpPr txBox="1">
            <a:spLocks noChangeArrowheads="1"/>
          </p:cNvSpPr>
          <p:nvPr/>
        </p:nvSpPr>
        <p:spPr bwMode="auto">
          <a:xfrm>
            <a:off x="54864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D</a:t>
            </a:r>
          </a:p>
        </p:txBody>
      </p:sp>
      <p:sp>
        <p:nvSpPr>
          <p:cNvPr id="14554" name="Text Box 218"/>
          <p:cNvSpPr txBox="1">
            <a:spLocks noChangeArrowheads="1"/>
          </p:cNvSpPr>
          <p:nvPr/>
        </p:nvSpPr>
        <p:spPr bwMode="auto">
          <a:xfrm>
            <a:off x="42672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55" name="Text Box 219"/>
          <p:cNvSpPr txBox="1">
            <a:spLocks noChangeArrowheads="1"/>
          </p:cNvSpPr>
          <p:nvPr/>
        </p:nvSpPr>
        <p:spPr bwMode="auto">
          <a:xfrm>
            <a:off x="48768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F</a:t>
            </a:r>
          </a:p>
        </p:txBody>
      </p:sp>
      <p:sp>
        <p:nvSpPr>
          <p:cNvPr id="14556" name="Text Box 220"/>
          <p:cNvSpPr txBox="1">
            <a:spLocks noChangeArrowheads="1"/>
          </p:cNvSpPr>
          <p:nvPr/>
        </p:nvSpPr>
        <p:spPr bwMode="auto">
          <a:xfrm>
            <a:off x="54864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D</a:t>
            </a:r>
          </a:p>
        </p:txBody>
      </p:sp>
      <p:sp>
        <p:nvSpPr>
          <p:cNvPr id="14557" name="Text Box 221"/>
          <p:cNvSpPr txBox="1">
            <a:spLocks noChangeArrowheads="1"/>
          </p:cNvSpPr>
          <p:nvPr/>
        </p:nvSpPr>
        <p:spPr bwMode="auto">
          <a:xfrm>
            <a:off x="1981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P</a:t>
            </a:r>
          </a:p>
        </p:txBody>
      </p:sp>
      <p:sp>
        <p:nvSpPr>
          <p:cNvPr id="14558" name="Text Box 222"/>
          <p:cNvSpPr txBox="1">
            <a:spLocks noChangeArrowheads="1"/>
          </p:cNvSpPr>
          <p:nvPr/>
        </p:nvSpPr>
        <p:spPr bwMode="auto">
          <a:xfrm>
            <a:off x="25908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A</a:t>
            </a:r>
          </a:p>
        </p:txBody>
      </p:sp>
      <p:sp>
        <p:nvSpPr>
          <p:cNvPr id="14559" name="Text Box 223"/>
          <p:cNvSpPr txBox="1">
            <a:spLocks noChangeArrowheads="1"/>
          </p:cNvSpPr>
          <p:nvPr/>
        </p:nvSpPr>
        <p:spPr bwMode="auto">
          <a:xfrm>
            <a:off x="3124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I</a:t>
            </a:r>
          </a:p>
        </p:txBody>
      </p:sp>
      <p:sp>
        <p:nvSpPr>
          <p:cNvPr id="14560" name="Text Box 224"/>
          <p:cNvSpPr txBox="1">
            <a:spLocks noChangeArrowheads="1"/>
          </p:cNvSpPr>
          <p:nvPr/>
        </p:nvSpPr>
        <p:spPr bwMode="auto">
          <a:xfrm>
            <a:off x="36576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3</a:t>
            </a:r>
          </a:p>
        </p:txBody>
      </p:sp>
      <p:sp>
        <p:nvSpPr>
          <p:cNvPr id="14561" name="Text Box 225"/>
          <p:cNvSpPr txBox="1">
            <a:spLocks noChangeArrowheads="1"/>
          </p:cNvSpPr>
          <p:nvPr/>
        </p:nvSpPr>
        <p:spPr bwMode="auto">
          <a:xfrm>
            <a:off x="4267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604" name="Text Box 268"/>
          <p:cNvSpPr txBox="1">
            <a:spLocks noChangeArrowheads="1"/>
          </p:cNvSpPr>
          <p:nvPr/>
        </p:nvSpPr>
        <p:spPr bwMode="auto">
          <a:xfrm>
            <a:off x="6019800" y="219075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evkklhsi,a</a:t>
            </a:r>
          </a:p>
        </p:txBody>
      </p:sp>
      <p:sp>
        <p:nvSpPr>
          <p:cNvPr id="14605" name="Text Box 269"/>
          <p:cNvSpPr txBox="1">
            <a:spLocks noChangeArrowheads="1"/>
          </p:cNvSpPr>
          <p:nvPr/>
        </p:nvSpPr>
        <p:spPr bwMode="auto">
          <a:xfrm>
            <a:off x="7543800" y="222839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latin typeface="Palatino Linotype" charset="0"/>
                <a:cs typeface="+mn-cs"/>
              </a:rPr>
              <a:t>a iglesia</a:t>
            </a:r>
          </a:p>
        </p:txBody>
      </p:sp>
      <p:sp>
        <p:nvSpPr>
          <p:cNvPr id="14606" name="Text Box 270"/>
          <p:cNvSpPr txBox="1">
            <a:spLocks noChangeArrowheads="1"/>
          </p:cNvSpPr>
          <p:nvPr/>
        </p:nvSpPr>
        <p:spPr bwMode="auto">
          <a:xfrm>
            <a:off x="6019800" y="2606075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avgaphto,j</a:t>
            </a:r>
          </a:p>
        </p:txBody>
      </p:sp>
      <p:sp>
        <p:nvSpPr>
          <p:cNvPr id="14607" name="Text Box 271"/>
          <p:cNvSpPr txBox="1">
            <a:spLocks noChangeArrowheads="1"/>
          </p:cNvSpPr>
          <p:nvPr/>
        </p:nvSpPr>
        <p:spPr bwMode="auto">
          <a:xfrm>
            <a:off x="7543800" y="266168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latin typeface="Palatino Linotype" charset="0"/>
                <a:cs typeface="+mn-cs"/>
              </a:rPr>
              <a:t>amada</a:t>
            </a:r>
          </a:p>
        </p:txBody>
      </p:sp>
      <p:sp>
        <p:nvSpPr>
          <p:cNvPr id="14608" name="Text Box 272"/>
          <p:cNvSpPr txBox="1">
            <a:spLocks noChangeArrowheads="1"/>
          </p:cNvSpPr>
          <p:nvPr/>
        </p:nvSpPr>
        <p:spPr bwMode="auto">
          <a:xfrm>
            <a:off x="6019800" y="2987760"/>
            <a:ext cx="152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gra,fw</a:t>
            </a:r>
          </a:p>
        </p:txBody>
      </p:sp>
      <p:sp>
        <p:nvSpPr>
          <p:cNvPr id="14609" name="Text Box 273"/>
          <p:cNvSpPr txBox="1">
            <a:spLocks noChangeArrowheads="1"/>
          </p:cNvSpPr>
          <p:nvPr/>
        </p:nvSpPr>
        <p:spPr bwMode="auto">
          <a:xfrm>
            <a:off x="7543800" y="309382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latin typeface="Palatino Linotype" charset="0"/>
                <a:cs typeface="+mn-cs"/>
              </a:rPr>
              <a:t>escribe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" y="57150"/>
            <a:ext cx="8010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Minion Pro"/>
                <a:cs typeface="Minion Pro"/>
              </a:rPr>
              <a:t>τῇ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ἐκκλησίᾳ τῇ ἀγαπητῂ γράφει ὁ κύριος λόγον </a:t>
            </a:r>
          </a:p>
          <a:p>
            <a:r>
              <a:rPr lang="el-GR" sz="3200" dirty="0" smtClean="0">
                <a:latin typeface="Minion Pro"/>
                <a:cs typeface="Minion Pro"/>
              </a:rPr>
              <a:t>τὸν ἀγαθόν</a:t>
            </a:r>
            <a:endParaRPr lang="en-US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40997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03" name="Group 267"/>
          <p:cNvGraphicFramePr>
            <a:graphicFrameLocks noGrp="1"/>
          </p:cNvGraphicFramePr>
          <p:nvPr/>
        </p:nvGraphicFramePr>
        <p:xfrm>
          <a:off x="228601" y="2000251"/>
          <a:ext cx="8702675" cy="2857499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524000"/>
                <a:gridCol w="1387475"/>
              </a:tblGrid>
              <a:tr h="25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avgaphth</a:t>
                      </a: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gra,fei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avgaqo,n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15" name="Text Box 179"/>
          <p:cNvSpPr txBox="1">
            <a:spLocks noChangeArrowheads="1"/>
          </p:cNvSpPr>
          <p:nvPr/>
        </p:nvSpPr>
        <p:spPr bwMode="auto">
          <a:xfrm>
            <a:off x="42672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16" name="Text Box 180"/>
          <p:cNvSpPr txBox="1">
            <a:spLocks noChangeArrowheads="1"/>
          </p:cNvSpPr>
          <p:nvPr/>
        </p:nvSpPr>
        <p:spPr bwMode="auto">
          <a:xfrm>
            <a:off x="48768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F</a:t>
            </a:r>
          </a:p>
        </p:txBody>
      </p:sp>
      <p:sp>
        <p:nvSpPr>
          <p:cNvPr id="14517" name="Text Box 181"/>
          <p:cNvSpPr txBox="1">
            <a:spLocks noChangeArrowheads="1"/>
          </p:cNvSpPr>
          <p:nvPr/>
        </p:nvSpPr>
        <p:spPr bwMode="auto">
          <a:xfrm>
            <a:off x="54864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D</a:t>
            </a:r>
          </a:p>
        </p:txBody>
      </p:sp>
      <p:sp>
        <p:nvSpPr>
          <p:cNvPr id="14554" name="Text Box 218"/>
          <p:cNvSpPr txBox="1">
            <a:spLocks noChangeArrowheads="1"/>
          </p:cNvSpPr>
          <p:nvPr/>
        </p:nvSpPr>
        <p:spPr bwMode="auto">
          <a:xfrm>
            <a:off x="42672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55" name="Text Box 219"/>
          <p:cNvSpPr txBox="1">
            <a:spLocks noChangeArrowheads="1"/>
          </p:cNvSpPr>
          <p:nvPr/>
        </p:nvSpPr>
        <p:spPr bwMode="auto">
          <a:xfrm>
            <a:off x="48768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F</a:t>
            </a:r>
          </a:p>
        </p:txBody>
      </p:sp>
      <p:sp>
        <p:nvSpPr>
          <p:cNvPr id="14556" name="Text Box 220"/>
          <p:cNvSpPr txBox="1">
            <a:spLocks noChangeArrowheads="1"/>
          </p:cNvSpPr>
          <p:nvPr/>
        </p:nvSpPr>
        <p:spPr bwMode="auto">
          <a:xfrm>
            <a:off x="54864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D</a:t>
            </a:r>
          </a:p>
        </p:txBody>
      </p:sp>
      <p:sp>
        <p:nvSpPr>
          <p:cNvPr id="14557" name="Text Box 221"/>
          <p:cNvSpPr txBox="1">
            <a:spLocks noChangeArrowheads="1"/>
          </p:cNvSpPr>
          <p:nvPr/>
        </p:nvSpPr>
        <p:spPr bwMode="auto">
          <a:xfrm>
            <a:off x="1981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P</a:t>
            </a:r>
          </a:p>
        </p:txBody>
      </p:sp>
      <p:sp>
        <p:nvSpPr>
          <p:cNvPr id="14558" name="Text Box 222"/>
          <p:cNvSpPr txBox="1">
            <a:spLocks noChangeArrowheads="1"/>
          </p:cNvSpPr>
          <p:nvPr/>
        </p:nvSpPr>
        <p:spPr bwMode="auto">
          <a:xfrm>
            <a:off x="25908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A</a:t>
            </a:r>
          </a:p>
        </p:txBody>
      </p:sp>
      <p:sp>
        <p:nvSpPr>
          <p:cNvPr id="14559" name="Text Box 223"/>
          <p:cNvSpPr txBox="1">
            <a:spLocks noChangeArrowheads="1"/>
          </p:cNvSpPr>
          <p:nvPr/>
        </p:nvSpPr>
        <p:spPr bwMode="auto">
          <a:xfrm>
            <a:off x="3124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I</a:t>
            </a:r>
          </a:p>
        </p:txBody>
      </p:sp>
      <p:sp>
        <p:nvSpPr>
          <p:cNvPr id="14560" name="Text Box 224"/>
          <p:cNvSpPr txBox="1">
            <a:spLocks noChangeArrowheads="1"/>
          </p:cNvSpPr>
          <p:nvPr/>
        </p:nvSpPr>
        <p:spPr bwMode="auto">
          <a:xfrm>
            <a:off x="36576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3</a:t>
            </a:r>
          </a:p>
        </p:txBody>
      </p:sp>
      <p:sp>
        <p:nvSpPr>
          <p:cNvPr id="14561" name="Text Box 225"/>
          <p:cNvSpPr txBox="1">
            <a:spLocks noChangeArrowheads="1"/>
          </p:cNvSpPr>
          <p:nvPr/>
        </p:nvSpPr>
        <p:spPr bwMode="auto">
          <a:xfrm>
            <a:off x="4267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65" name="Text Box 229"/>
          <p:cNvSpPr txBox="1">
            <a:spLocks noChangeArrowheads="1"/>
          </p:cNvSpPr>
          <p:nvPr/>
        </p:nvSpPr>
        <p:spPr bwMode="auto">
          <a:xfrm>
            <a:off x="4267200" y="35433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66" name="Text Box 230"/>
          <p:cNvSpPr txBox="1">
            <a:spLocks noChangeArrowheads="1"/>
          </p:cNvSpPr>
          <p:nvPr/>
        </p:nvSpPr>
        <p:spPr bwMode="auto">
          <a:xfrm>
            <a:off x="4876800" y="35433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M</a:t>
            </a:r>
          </a:p>
        </p:txBody>
      </p:sp>
      <p:sp>
        <p:nvSpPr>
          <p:cNvPr id="14567" name="Text Box 231"/>
          <p:cNvSpPr txBox="1">
            <a:spLocks noChangeArrowheads="1"/>
          </p:cNvSpPr>
          <p:nvPr/>
        </p:nvSpPr>
        <p:spPr bwMode="auto">
          <a:xfrm>
            <a:off x="5486400" y="35433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N</a:t>
            </a:r>
          </a:p>
        </p:txBody>
      </p:sp>
      <p:sp>
        <p:nvSpPr>
          <p:cNvPr id="14604" name="Text Box 268"/>
          <p:cNvSpPr txBox="1">
            <a:spLocks noChangeArrowheads="1"/>
          </p:cNvSpPr>
          <p:nvPr/>
        </p:nvSpPr>
        <p:spPr bwMode="auto">
          <a:xfrm>
            <a:off x="6019800" y="219075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evkklhsi,a</a:t>
            </a:r>
          </a:p>
        </p:txBody>
      </p:sp>
      <p:sp>
        <p:nvSpPr>
          <p:cNvPr id="14605" name="Text Box 269"/>
          <p:cNvSpPr txBox="1">
            <a:spLocks noChangeArrowheads="1"/>
          </p:cNvSpPr>
          <p:nvPr/>
        </p:nvSpPr>
        <p:spPr bwMode="auto">
          <a:xfrm>
            <a:off x="7543800" y="222839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latin typeface="Palatino Linotype" charset="0"/>
                <a:cs typeface="+mn-cs"/>
              </a:rPr>
              <a:t>a iglesia</a:t>
            </a:r>
          </a:p>
        </p:txBody>
      </p:sp>
      <p:sp>
        <p:nvSpPr>
          <p:cNvPr id="14606" name="Text Box 270"/>
          <p:cNvSpPr txBox="1">
            <a:spLocks noChangeArrowheads="1"/>
          </p:cNvSpPr>
          <p:nvPr/>
        </p:nvSpPr>
        <p:spPr bwMode="auto">
          <a:xfrm>
            <a:off x="6019800" y="2606075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avgaphto,j</a:t>
            </a:r>
          </a:p>
        </p:txBody>
      </p:sp>
      <p:sp>
        <p:nvSpPr>
          <p:cNvPr id="14607" name="Text Box 271"/>
          <p:cNvSpPr txBox="1">
            <a:spLocks noChangeArrowheads="1"/>
          </p:cNvSpPr>
          <p:nvPr/>
        </p:nvSpPr>
        <p:spPr bwMode="auto">
          <a:xfrm>
            <a:off x="7543800" y="266168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latin typeface="Palatino Linotype" charset="0"/>
                <a:cs typeface="+mn-cs"/>
              </a:rPr>
              <a:t>amada</a:t>
            </a:r>
          </a:p>
        </p:txBody>
      </p:sp>
      <p:sp>
        <p:nvSpPr>
          <p:cNvPr id="14608" name="Text Box 272"/>
          <p:cNvSpPr txBox="1">
            <a:spLocks noChangeArrowheads="1"/>
          </p:cNvSpPr>
          <p:nvPr/>
        </p:nvSpPr>
        <p:spPr bwMode="auto">
          <a:xfrm>
            <a:off x="6019800" y="2987760"/>
            <a:ext cx="152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gra,fw</a:t>
            </a:r>
          </a:p>
        </p:txBody>
      </p:sp>
      <p:sp>
        <p:nvSpPr>
          <p:cNvPr id="14609" name="Text Box 273"/>
          <p:cNvSpPr txBox="1">
            <a:spLocks noChangeArrowheads="1"/>
          </p:cNvSpPr>
          <p:nvPr/>
        </p:nvSpPr>
        <p:spPr bwMode="auto">
          <a:xfrm>
            <a:off x="7543800" y="309382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latin typeface="Palatino Linotype" charset="0"/>
                <a:cs typeface="+mn-cs"/>
              </a:rPr>
              <a:t>escribe</a:t>
            </a:r>
          </a:p>
        </p:txBody>
      </p:sp>
      <p:sp>
        <p:nvSpPr>
          <p:cNvPr id="14610" name="Text Box 274"/>
          <p:cNvSpPr txBox="1">
            <a:spLocks noChangeArrowheads="1"/>
          </p:cNvSpPr>
          <p:nvPr/>
        </p:nvSpPr>
        <p:spPr bwMode="auto">
          <a:xfrm>
            <a:off x="6019800" y="3430545"/>
            <a:ext cx="1600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ku,rioj</a:t>
            </a:r>
          </a:p>
        </p:txBody>
      </p:sp>
      <p:sp>
        <p:nvSpPr>
          <p:cNvPr id="14611" name="Text Box 275"/>
          <p:cNvSpPr txBox="1">
            <a:spLocks noChangeArrowheads="1"/>
          </p:cNvSpPr>
          <p:nvPr/>
        </p:nvSpPr>
        <p:spPr bwMode="auto">
          <a:xfrm>
            <a:off x="7543800" y="3493015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Señor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" y="57150"/>
            <a:ext cx="8010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Minion Pro"/>
                <a:cs typeface="Minion Pro"/>
              </a:rPr>
              <a:t>τῇ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ἐκκλησίᾳ τῇ ἀγαπητῂ γράφει ὁ κύριος λόγον </a:t>
            </a:r>
          </a:p>
          <a:p>
            <a:r>
              <a:rPr lang="el-GR" sz="3200" dirty="0" smtClean="0">
                <a:latin typeface="Minion Pro"/>
                <a:cs typeface="Minion Pro"/>
              </a:rPr>
              <a:t>τὸν ἀγαθόν</a:t>
            </a:r>
            <a:endParaRPr lang="en-US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23978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03" name="Group 267"/>
          <p:cNvGraphicFramePr>
            <a:graphicFrameLocks noGrp="1"/>
          </p:cNvGraphicFramePr>
          <p:nvPr/>
        </p:nvGraphicFramePr>
        <p:xfrm>
          <a:off x="228601" y="2000251"/>
          <a:ext cx="8702675" cy="2857499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524000"/>
                <a:gridCol w="1387475"/>
              </a:tblGrid>
              <a:tr h="25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avgaphth</a:t>
                      </a: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gra,fei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avgaqo,n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15" name="Text Box 179"/>
          <p:cNvSpPr txBox="1">
            <a:spLocks noChangeArrowheads="1"/>
          </p:cNvSpPr>
          <p:nvPr/>
        </p:nvSpPr>
        <p:spPr bwMode="auto">
          <a:xfrm>
            <a:off x="42672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16" name="Text Box 180"/>
          <p:cNvSpPr txBox="1">
            <a:spLocks noChangeArrowheads="1"/>
          </p:cNvSpPr>
          <p:nvPr/>
        </p:nvSpPr>
        <p:spPr bwMode="auto">
          <a:xfrm>
            <a:off x="48768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F</a:t>
            </a:r>
          </a:p>
        </p:txBody>
      </p:sp>
      <p:sp>
        <p:nvSpPr>
          <p:cNvPr id="14517" name="Text Box 181"/>
          <p:cNvSpPr txBox="1">
            <a:spLocks noChangeArrowheads="1"/>
          </p:cNvSpPr>
          <p:nvPr/>
        </p:nvSpPr>
        <p:spPr bwMode="auto">
          <a:xfrm>
            <a:off x="54864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D</a:t>
            </a:r>
          </a:p>
        </p:txBody>
      </p:sp>
      <p:sp>
        <p:nvSpPr>
          <p:cNvPr id="14554" name="Text Box 218"/>
          <p:cNvSpPr txBox="1">
            <a:spLocks noChangeArrowheads="1"/>
          </p:cNvSpPr>
          <p:nvPr/>
        </p:nvSpPr>
        <p:spPr bwMode="auto">
          <a:xfrm>
            <a:off x="42672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55" name="Text Box 219"/>
          <p:cNvSpPr txBox="1">
            <a:spLocks noChangeArrowheads="1"/>
          </p:cNvSpPr>
          <p:nvPr/>
        </p:nvSpPr>
        <p:spPr bwMode="auto">
          <a:xfrm>
            <a:off x="48768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F</a:t>
            </a:r>
          </a:p>
        </p:txBody>
      </p:sp>
      <p:sp>
        <p:nvSpPr>
          <p:cNvPr id="14556" name="Text Box 220"/>
          <p:cNvSpPr txBox="1">
            <a:spLocks noChangeArrowheads="1"/>
          </p:cNvSpPr>
          <p:nvPr/>
        </p:nvSpPr>
        <p:spPr bwMode="auto">
          <a:xfrm>
            <a:off x="54864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D</a:t>
            </a:r>
          </a:p>
        </p:txBody>
      </p:sp>
      <p:sp>
        <p:nvSpPr>
          <p:cNvPr id="14557" name="Text Box 221"/>
          <p:cNvSpPr txBox="1">
            <a:spLocks noChangeArrowheads="1"/>
          </p:cNvSpPr>
          <p:nvPr/>
        </p:nvSpPr>
        <p:spPr bwMode="auto">
          <a:xfrm>
            <a:off x="1981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P</a:t>
            </a:r>
          </a:p>
        </p:txBody>
      </p:sp>
      <p:sp>
        <p:nvSpPr>
          <p:cNvPr id="14558" name="Text Box 222"/>
          <p:cNvSpPr txBox="1">
            <a:spLocks noChangeArrowheads="1"/>
          </p:cNvSpPr>
          <p:nvPr/>
        </p:nvSpPr>
        <p:spPr bwMode="auto">
          <a:xfrm>
            <a:off x="25908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A</a:t>
            </a:r>
          </a:p>
        </p:txBody>
      </p:sp>
      <p:sp>
        <p:nvSpPr>
          <p:cNvPr id="14559" name="Text Box 223"/>
          <p:cNvSpPr txBox="1">
            <a:spLocks noChangeArrowheads="1"/>
          </p:cNvSpPr>
          <p:nvPr/>
        </p:nvSpPr>
        <p:spPr bwMode="auto">
          <a:xfrm>
            <a:off x="3124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I</a:t>
            </a:r>
          </a:p>
        </p:txBody>
      </p:sp>
      <p:sp>
        <p:nvSpPr>
          <p:cNvPr id="14560" name="Text Box 224"/>
          <p:cNvSpPr txBox="1">
            <a:spLocks noChangeArrowheads="1"/>
          </p:cNvSpPr>
          <p:nvPr/>
        </p:nvSpPr>
        <p:spPr bwMode="auto">
          <a:xfrm>
            <a:off x="36576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3</a:t>
            </a:r>
          </a:p>
        </p:txBody>
      </p:sp>
      <p:sp>
        <p:nvSpPr>
          <p:cNvPr id="14561" name="Text Box 225"/>
          <p:cNvSpPr txBox="1">
            <a:spLocks noChangeArrowheads="1"/>
          </p:cNvSpPr>
          <p:nvPr/>
        </p:nvSpPr>
        <p:spPr bwMode="auto">
          <a:xfrm>
            <a:off x="4267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65" name="Text Box 229"/>
          <p:cNvSpPr txBox="1">
            <a:spLocks noChangeArrowheads="1"/>
          </p:cNvSpPr>
          <p:nvPr/>
        </p:nvSpPr>
        <p:spPr bwMode="auto">
          <a:xfrm>
            <a:off x="4267200" y="35433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66" name="Text Box 230"/>
          <p:cNvSpPr txBox="1">
            <a:spLocks noChangeArrowheads="1"/>
          </p:cNvSpPr>
          <p:nvPr/>
        </p:nvSpPr>
        <p:spPr bwMode="auto">
          <a:xfrm>
            <a:off x="4876800" y="35433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M</a:t>
            </a:r>
          </a:p>
        </p:txBody>
      </p:sp>
      <p:sp>
        <p:nvSpPr>
          <p:cNvPr id="14567" name="Text Box 231"/>
          <p:cNvSpPr txBox="1">
            <a:spLocks noChangeArrowheads="1"/>
          </p:cNvSpPr>
          <p:nvPr/>
        </p:nvSpPr>
        <p:spPr bwMode="auto">
          <a:xfrm>
            <a:off x="5486400" y="35433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N</a:t>
            </a:r>
          </a:p>
        </p:txBody>
      </p:sp>
      <p:sp>
        <p:nvSpPr>
          <p:cNvPr id="14592" name="Text Box 256"/>
          <p:cNvSpPr txBox="1">
            <a:spLocks noChangeArrowheads="1"/>
          </p:cNvSpPr>
          <p:nvPr/>
        </p:nvSpPr>
        <p:spPr bwMode="auto">
          <a:xfrm>
            <a:off x="4267200" y="40005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93" name="Text Box 257"/>
          <p:cNvSpPr txBox="1">
            <a:spLocks noChangeArrowheads="1"/>
          </p:cNvSpPr>
          <p:nvPr/>
        </p:nvSpPr>
        <p:spPr bwMode="auto">
          <a:xfrm>
            <a:off x="4876800" y="40005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M</a:t>
            </a:r>
          </a:p>
        </p:txBody>
      </p:sp>
      <p:sp>
        <p:nvSpPr>
          <p:cNvPr id="14594" name="Text Box 258"/>
          <p:cNvSpPr txBox="1">
            <a:spLocks noChangeArrowheads="1"/>
          </p:cNvSpPr>
          <p:nvPr/>
        </p:nvSpPr>
        <p:spPr bwMode="auto">
          <a:xfrm>
            <a:off x="5486400" y="40005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A</a:t>
            </a:r>
          </a:p>
        </p:txBody>
      </p:sp>
      <p:sp>
        <p:nvSpPr>
          <p:cNvPr id="14604" name="Text Box 268"/>
          <p:cNvSpPr txBox="1">
            <a:spLocks noChangeArrowheads="1"/>
          </p:cNvSpPr>
          <p:nvPr/>
        </p:nvSpPr>
        <p:spPr bwMode="auto">
          <a:xfrm>
            <a:off x="6019800" y="219075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evkklhsi,a</a:t>
            </a:r>
          </a:p>
        </p:txBody>
      </p:sp>
      <p:sp>
        <p:nvSpPr>
          <p:cNvPr id="14605" name="Text Box 269"/>
          <p:cNvSpPr txBox="1">
            <a:spLocks noChangeArrowheads="1"/>
          </p:cNvSpPr>
          <p:nvPr/>
        </p:nvSpPr>
        <p:spPr bwMode="auto">
          <a:xfrm>
            <a:off x="7543800" y="222839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latin typeface="Palatino Linotype" charset="0"/>
                <a:cs typeface="+mn-cs"/>
              </a:rPr>
              <a:t>a iglesia</a:t>
            </a:r>
          </a:p>
        </p:txBody>
      </p:sp>
      <p:sp>
        <p:nvSpPr>
          <p:cNvPr id="14606" name="Text Box 270"/>
          <p:cNvSpPr txBox="1">
            <a:spLocks noChangeArrowheads="1"/>
          </p:cNvSpPr>
          <p:nvPr/>
        </p:nvSpPr>
        <p:spPr bwMode="auto">
          <a:xfrm>
            <a:off x="6019800" y="2606075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avgaphto,j</a:t>
            </a:r>
          </a:p>
        </p:txBody>
      </p:sp>
      <p:sp>
        <p:nvSpPr>
          <p:cNvPr id="14607" name="Text Box 271"/>
          <p:cNvSpPr txBox="1">
            <a:spLocks noChangeArrowheads="1"/>
          </p:cNvSpPr>
          <p:nvPr/>
        </p:nvSpPr>
        <p:spPr bwMode="auto">
          <a:xfrm>
            <a:off x="7543800" y="266168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latin typeface="Palatino Linotype" charset="0"/>
                <a:cs typeface="+mn-cs"/>
              </a:rPr>
              <a:t>amada</a:t>
            </a:r>
          </a:p>
        </p:txBody>
      </p:sp>
      <p:sp>
        <p:nvSpPr>
          <p:cNvPr id="14608" name="Text Box 272"/>
          <p:cNvSpPr txBox="1">
            <a:spLocks noChangeArrowheads="1"/>
          </p:cNvSpPr>
          <p:nvPr/>
        </p:nvSpPr>
        <p:spPr bwMode="auto">
          <a:xfrm>
            <a:off x="6019800" y="2987760"/>
            <a:ext cx="152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gra,fw</a:t>
            </a:r>
          </a:p>
        </p:txBody>
      </p:sp>
      <p:sp>
        <p:nvSpPr>
          <p:cNvPr id="14609" name="Text Box 273"/>
          <p:cNvSpPr txBox="1">
            <a:spLocks noChangeArrowheads="1"/>
          </p:cNvSpPr>
          <p:nvPr/>
        </p:nvSpPr>
        <p:spPr bwMode="auto">
          <a:xfrm>
            <a:off x="7543800" y="309382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latin typeface="Palatino Linotype" charset="0"/>
                <a:cs typeface="+mn-cs"/>
              </a:rPr>
              <a:t>escribe</a:t>
            </a:r>
          </a:p>
        </p:txBody>
      </p:sp>
      <p:sp>
        <p:nvSpPr>
          <p:cNvPr id="14610" name="Text Box 274"/>
          <p:cNvSpPr txBox="1">
            <a:spLocks noChangeArrowheads="1"/>
          </p:cNvSpPr>
          <p:nvPr/>
        </p:nvSpPr>
        <p:spPr bwMode="auto">
          <a:xfrm>
            <a:off x="6019800" y="3430545"/>
            <a:ext cx="1600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ku,rioj</a:t>
            </a:r>
          </a:p>
        </p:txBody>
      </p:sp>
      <p:sp>
        <p:nvSpPr>
          <p:cNvPr id="14611" name="Text Box 275"/>
          <p:cNvSpPr txBox="1">
            <a:spLocks noChangeArrowheads="1"/>
          </p:cNvSpPr>
          <p:nvPr/>
        </p:nvSpPr>
        <p:spPr bwMode="auto">
          <a:xfrm>
            <a:off x="7543800" y="3493015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Señor</a:t>
            </a:r>
          </a:p>
        </p:txBody>
      </p:sp>
      <p:sp>
        <p:nvSpPr>
          <p:cNvPr id="14612" name="Text Box 276"/>
          <p:cNvSpPr txBox="1">
            <a:spLocks noChangeArrowheads="1"/>
          </p:cNvSpPr>
          <p:nvPr/>
        </p:nvSpPr>
        <p:spPr bwMode="auto">
          <a:xfrm>
            <a:off x="6019800" y="3860285"/>
            <a:ext cx="152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lo,goj</a:t>
            </a:r>
          </a:p>
        </p:txBody>
      </p:sp>
      <p:sp>
        <p:nvSpPr>
          <p:cNvPr id="14613" name="Text Box 277"/>
          <p:cNvSpPr txBox="1">
            <a:spLocks noChangeArrowheads="1"/>
          </p:cNvSpPr>
          <p:nvPr/>
        </p:nvSpPr>
        <p:spPr bwMode="auto">
          <a:xfrm>
            <a:off x="7543800" y="3891060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Palatino Linotype" charset="0"/>
                <a:cs typeface="+mn-cs"/>
              </a:rPr>
              <a:t>palabra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" y="57150"/>
            <a:ext cx="8010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Minion Pro"/>
                <a:cs typeface="Minion Pro"/>
              </a:rPr>
              <a:t>τῇ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ἐκκλησίᾳ τῇ ἀγαπητῂ γράφει ὁ κύριος λόγον </a:t>
            </a:r>
          </a:p>
          <a:p>
            <a:r>
              <a:rPr lang="el-GR" sz="3200" dirty="0" smtClean="0">
                <a:latin typeface="Minion Pro"/>
                <a:cs typeface="Minion Pro"/>
              </a:rPr>
              <a:t>τὸν ἀγαθόν</a:t>
            </a:r>
            <a:endParaRPr lang="en-US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3340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03" name="Group 267"/>
          <p:cNvGraphicFramePr>
            <a:graphicFrameLocks noGrp="1"/>
          </p:cNvGraphicFramePr>
          <p:nvPr/>
        </p:nvGraphicFramePr>
        <p:xfrm>
          <a:off x="228601" y="2000251"/>
          <a:ext cx="8702675" cy="2857499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524000"/>
                <a:gridCol w="1387475"/>
              </a:tblGrid>
              <a:tr h="25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avgaphth</a:t>
                      </a: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gra,fei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avgaqo,n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15" name="Text Box 179"/>
          <p:cNvSpPr txBox="1">
            <a:spLocks noChangeArrowheads="1"/>
          </p:cNvSpPr>
          <p:nvPr/>
        </p:nvSpPr>
        <p:spPr bwMode="auto">
          <a:xfrm>
            <a:off x="42672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16" name="Text Box 180"/>
          <p:cNvSpPr txBox="1">
            <a:spLocks noChangeArrowheads="1"/>
          </p:cNvSpPr>
          <p:nvPr/>
        </p:nvSpPr>
        <p:spPr bwMode="auto">
          <a:xfrm>
            <a:off x="48768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F</a:t>
            </a:r>
          </a:p>
        </p:txBody>
      </p:sp>
      <p:sp>
        <p:nvSpPr>
          <p:cNvPr id="14517" name="Text Box 181"/>
          <p:cNvSpPr txBox="1">
            <a:spLocks noChangeArrowheads="1"/>
          </p:cNvSpPr>
          <p:nvPr/>
        </p:nvSpPr>
        <p:spPr bwMode="auto">
          <a:xfrm>
            <a:off x="54864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D</a:t>
            </a:r>
          </a:p>
        </p:txBody>
      </p:sp>
      <p:sp>
        <p:nvSpPr>
          <p:cNvPr id="14554" name="Text Box 218"/>
          <p:cNvSpPr txBox="1">
            <a:spLocks noChangeArrowheads="1"/>
          </p:cNvSpPr>
          <p:nvPr/>
        </p:nvSpPr>
        <p:spPr bwMode="auto">
          <a:xfrm>
            <a:off x="42672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55" name="Text Box 219"/>
          <p:cNvSpPr txBox="1">
            <a:spLocks noChangeArrowheads="1"/>
          </p:cNvSpPr>
          <p:nvPr/>
        </p:nvSpPr>
        <p:spPr bwMode="auto">
          <a:xfrm>
            <a:off x="48768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F</a:t>
            </a:r>
          </a:p>
        </p:txBody>
      </p:sp>
      <p:sp>
        <p:nvSpPr>
          <p:cNvPr id="14556" name="Text Box 220"/>
          <p:cNvSpPr txBox="1">
            <a:spLocks noChangeArrowheads="1"/>
          </p:cNvSpPr>
          <p:nvPr/>
        </p:nvSpPr>
        <p:spPr bwMode="auto">
          <a:xfrm>
            <a:off x="54864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D</a:t>
            </a:r>
          </a:p>
        </p:txBody>
      </p:sp>
      <p:sp>
        <p:nvSpPr>
          <p:cNvPr id="14557" name="Text Box 221"/>
          <p:cNvSpPr txBox="1">
            <a:spLocks noChangeArrowheads="1"/>
          </p:cNvSpPr>
          <p:nvPr/>
        </p:nvSpPr>
        <p:spPr bwMode="auto">
          <a:xfrm>
            <a:off x="1981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P</a:t>
            </a:r>
          </a:p>
        </p:txBody>
      </p:sp>
      <p:sp>
        <p:nvSpPr>
          <p:cNvPr id="14558" name="Text Box 222"/>
          <p:cNvSpPr txBox="1">
            <a:spLocks noChangeArrowheads="1"/>
          </p:cNvSpPr>
          <p:nvPr/>
        </p:nvSpPr>
        <p:spPr bwMode="auto">
          <a:xfrm>
            <a:off x="25908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A</a:t>
            </a:r>
          </a:p>
        </p:txBody>
      </p:sp>
      <p:sp>
        <p:nvSpPr>
          <p:cNvPr id="14559" name="Text Box 223"/>
          <p:cNvSpPr txBox="1">
            <a:spLocks noChangeArrowheads="1"/>
          </p:cNvSpPr>
          <p:nvPr/>
        </p:nvSpPr>
        <p:spPr bwMode="auto">
          <a:xfrm>
            <a:off x="3124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I</a:t>
            </a:r>
          </a:p>
        </p:txBody>
      </p:sp>
      <p:sp>
        <p:nvSpPr>
          <p:cNvPr id="14560" name="Text Box 224"/>
          <p:cNvSpPr txBox="1">
            <a:spLocks noChangeArrowheads="1"/>
          </p:cNvSpPr>
          <p:nvPr/>
        </p:nvSpPr>
        <p:spPr bwMode="auto">
          <a:xfrm>
            <a:off x="36576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3</a:t>
            </a:r>
          </a:p>
        </p:txBody>
      </p:sp>
      <p:sp>
        <p:nvSpPr>
          <p:cNvPr id="14561" name="Text Box 225"/>
          <p:cNvSpPr txBox="1">
            <a:spLocks noChangeArrowheads="1"/>
          </p:cNvSpPr>
          <p:nvPr/>
        </p:nvSpPr>
        <p:spPr bwMode="auto">
          <a:xfrm>
            <a:off x="4267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65" name="Text Box 229"/>
          <p:cNvSpPr txBox="1">
            <a:spLocks noChangeArrowheads="1"/>
          </p:cNvSpPr>
          <p:nvPr/>
        </p:nvSpPr>
        <p:spPr bwMode="auto">
          <a:xfrm>
            <a:off x="4267200" y="35433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66" name="Text Box 230"/>
          <p:cNvSpPr txBox="1">
            <a:spLocks noChangeArrowheads="1"/>
          </p:cNvSpPr>
          <p:nvPr/>
        </p:nvSpPr>
        <p:spPr bwMode="auto">
          <a:xfrm>
            <a:off x="4876800" y="35433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M</a:t>
            </a:r>
          </a:p>
        </p:txBody>
      </p:sp>
      <p:sp>
        <p:nvSpPr>
          <p:cNvPr id="14567" name="Text Box 231"/>
          <p:cNvSpPr txBox="1">
            <a:spLocks noChangeArrowheads="1"/>
          </p:cNvSpPr>
          <p:nvPr/>
        </p:nvSpPr>
        <p:spPr bwMode="auto">
          <a:xfrm>
            <a:off x="5486400" y="35433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N</a:t>
            </a:r>
          </a:p>
        </p:txBody>
      </p:sp>
      <p:sp>
        <p:nvSpPr>
          <p:cNvPr id="14592" name="Text Box 256"/>
          <p:cNvSpPr txBox="1">
            <a:spLocks noChangeArrowheads="1"/>
          </p:cNvSpPr>
          <p:nvPr/>
        </p:nvSpPr>
        <p:spPr bwMode="auto">
          <a:xfrm>
            <a:off x="4267200" y="40005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93" name="Text Box 257"/>
          <p:cNvSpPr txBox="1">
            <a:spLocks noChangeArrowheads="1"/>
          </p:cNvSpPr>
          <p:nvPr/>
        </p:nvSpPr>
        <p:spPr bwMode="auto">
          <a:xfrm>
            <a:off x="4876800" y="40005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M</a:t>
            </a:r>
          </a:p>
        </p:txBody>
      </p:sp>
      <p:sp>
        <p:nvSpPr>
          <p:cNvPr id="14594" name="Text Box 258"/>
          <p:cNvSpPr txBox="1">
            <a:spLocks noChangeArrowheads="1"/>
          </p:cNvSpPr>
          <p:nvPr/>
        </p:nvSpPr>
        <p:spPr bwMode="auto">
          <a:xfrm>
            <a:off x="5486400" y="40005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A</a:t>
            </a:r>
          </a:p>
        </p:txBody>
      </p:sp>
      <p:sp>
        <p:nvSpPr>
          <p:cNvPr id="14595" name="Text Box 259"/>
          <p:cNvSpPr txBox="1">
            <a:spLocks noChangeArrowheads="1"/>
          </p:cNvSpPr>
          <p:nvPr/>
        </p:nvSpPr>
        <p:spPr bwMode="auto">
          <a:xfrm>
            <a:off x="4267200" y="44005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96" name="Text Box 260"/>
          <p:cNvSpPr txBox="1">
            <a:spLocks noChangeArrowheads="1"/>
          </p:cNvSpPr>
          <p:nvPr/>
        </p:nvSpPr>
        <p:spPr bwMode="auto">
          <a:xfrm>
            <a:off x="4876800" y="44005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M</a:t>
            </a:r>
          </a:p>
        </p:txBody>
      </p:sp>
      <p:sp>
        <p:nvSpPr>
          <p:cNvPr id="14597" name="Text Box 261"/>
          <p:cNvSpPr txBox="1">
            <a:spLocks noChangeArrowheads="1"/>
          </p:cNvSpPr>
          <p:nvPr/>
        </p:nvSpPr>
        <p:spPr bwMode="auto">
          <a:xfrm>
            <a:off x="5486400" y="44005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A</a:t>
            </a:r>
          </a:p>
        </p:txBody>
      </p:sp>
      <p:sp>
        <p:nvSpPr>
          <p:cNvPr id="14604" name="Text Box 268"/>
          <p:cNvSpPr txBox="1">
            <a:spLocks noChangeArrowheads="1"/>
          </p:cNvSpPr>
          <p:nvPr/>
        </p:nvSpPr>
        <p:spPr bwMode="auto">
          <a:xfrm>
            <a:off x="6019800" y="219075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evkklhsi,a</a:t>
            </a:r>
          </a:p>
        </p:txBody>
      </p:sp>
      <p:sp>
        <p:nvSpPr>
          <p:cNvPr id="14605" name="Text Box 269"/>
          <p:cNvSpPr txBox="1">
            <a:spLocks noChangeArrowheads="1"/>
          </p:cNvSpPr>
          <p:nvPr/>
        </p:nvSpPr>
        <p:spPr bwMode="auto">
          <a:xfrm>
            <a:off x="7543800" y="222839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latin typeface="Palatino Linotype" charset="0"/>
                <a:cs typeface="+mn-cs"/>
              </a:rPr>
              <a:t>a iglesia</a:t>
            </a:r>
          </a:p>
        </p:txBody>
      </p:sp>
      <p:sp>
        <p:nvSpPr>
          <p:cNvPr id="14606" name="Text Box 270"/>
          <p:cNvSpPr txBox="1">
            <a:spLocks noChangeArrowheads="1"/>
          </p:cNvSpPr>
          <p:nvPr/>
        </p:nvSpPr>
        <p:spPr bwMode="auto">
          <a:xfrm>
            <a:off x="6019800" y="2606075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avgaphto,j</a:t>
            </a:r>
          </a:p>
        </p:txBody>
      </p:sp>
      <p:sp>
        <p:nvSpPr>
          <p:cNvPr id="14607" name="Text Box 271"/>
          <p:cNvSpPr txBox="1">
            <a:spLocks noChangeArrowheads="1"/>
          </p:cNvSpPr>
          <p:nvPr/>
        </p:nvSpPr>
        <p:spPr bwMode="auto">
          <a:xfrm>
            <a:off x="7543800" y="266168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latin typeface="Palatino Linotype" charset="0"/>
                <a:cs typeface="+mn-cs"/>
              </a:rPr>
              <a:t>amada</a:t>
            </a:r>
          </a:p>
        </p:txBody>
      </p:sp>
      <p:sp>
        <p:nvSpPr>
          <p:cNvPr id="14608" name="Text Box 272"/>
          <p:cNvSpPr txBox="1">
            <a:spLocks noChangeArrowheads="1"/>
          </p:cNvSpPr>
          <p:nvPr/>
        </p:nvSpPr>
        <p:spPr bwMode="auto">
          <a:xfrm>
            <a:off x="6019800" y="2987760"/>
            <a:ext cx="152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gra,fw</a:t>
            </a:r>
          </a:p>
        </p:txBody>
      </p:sp>
      <p:sp>
        <p:nvSpPr>
          <p:cNvPr id="14609" name="Text Box 273"/>
          <p:cNvSpPr txBox="1">
            <a:spLocks noChangeArrowheads="1"/>
          </p:cNvSpPr>
          <p:nvPr/>
        </p:nvSpPr>
        <p:spPr bwMode="auto">
          <a:xfrm>
            <a:off x="7543800" y="309382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latin typeface="Palatino Linotype" charset="0"/>
                <a:cs typeface="+mn-cs"/>
              </a:rPr>
              <a:t>escribe</a:t>
            </a:r>
          </a:p>
        </p:txBody>
      </p:sp>
      <p:sp>
        <p:nvSpPr>
          <p:cNvPr id="14610" name="Text Box 274"/>
          <p:cNvSpPr txBox="1">
            <a:spLocks noChangeArrowheads="1"/>
          </p:cNvSpPr>
          <p:nvPr/>
        </p:nvSpPr>
        <p:spPr bwMode="auto">
          <a:xfrm>
            <a:off x="6019800" y="3430545"/>
            <a:ext cx="1600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ku,rioj</a:t>
            </a:r>
          </a:p>
        </p:txBody>
      </p:sp>
      <p:sp>
        <p:nvSpPr>
          <p:cNvPr id="14611" name="Text Box 275"/>
          <p:cNvSpPr txBox="1">
            <a:spLocks noChangeArrowheads="1"/>
          </p:cNvSpPr>
          <p:nvPr/>
        </p:nvSpPr>
        <p:spPr bwMode="auto">
          <a:xfrm>
            <a:off x="7543800" y="3493015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Señor</a:t>
            </a:r>
          </a:p>
        </p:txBody>
      </p:sp>
      <p:sp>
        <p:nvSpPr>
          <p:cNvPr id="14612" name="Text Box 276"/>
          <p:cNvSpPr txBox="1">
            <a:spLocks noChangeArrowheads="1"/>
          </p:cNvSpPr>
          <p:nvPr/>
        </p:nvSpPr>
        <p:spPr bwMode="auto">
          <a:xfrm>
            <a:off x="6019800" y="3860285"/>
            <a:ext cx="152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lo,goj</a:t>
            </a:r>
          </a:p>
        </p:txBody>
      </p:sp>
      <p:sp>
        <p:nvSpPr>
          <p:cNvPr id="14613" name="Text Box 277"/>
          <p:cNvSpPr txBox="1">
            <a:spLocks noChangeArrowheads="1"/>
          </p:cNvSpPr>
          <p:nvPr/>
        </p:nvSpPr>
        <p:spPr bwMode="auto">
          <a:xfrm>
            <a:off x="7543800" y="3891060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Palatino Linotype" charset="0"/>
                <a:cs typeface="+mn-cs"/>
              </a:rPr>
              <a:t>palabra</a:t>
            </a:r>
          </a:p>
        </p:txBody>
      </p:sp>
      <p:sp>
        <p:nvSpPr>
          <p:cNvPr id="14614" name="Text Box 278"/>
          <p:cNvSpPr txBox="1">
            <a:spLocks noChangeArrowheads="1"/>
          </p:cNvSpPr>
          <p:nvPr/>
        </p:nvSpPr>
        <p:spPr bwMode="auto">
          <a:xfrm>
            <a:off x="6019800" y="4294660"/>
            <a:ext cx="152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avgaqo,j</a:t>
            </a:r>
          </a:p>
        </p:txBody>
      </p:sp>
      <p:sp>
        <p:nvSpPr>
          <p:cNvPr id="14615" name="Text Box 279"/>
          <p:cNvSpPr txBox="1">
            <a:spLocks noChangeArrowheads="1"/>
          </p:cNvSpPr>
          <p:nvPr/>
        </p:nvSpPr>
        <p:spPr bwMode="auto">
          <a:xfrm>
            <a:off x="7543800" y="4366225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Palatino Linotype" charset="0"/>
                <a:cs typeface="+mn-cs"/>
              </a:rPr>
              <a:t>buena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" y="57150"/>
            <a:ext cx="8010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Minion Pro"/>
                <a:cs typeface="Minion Pro"/>
              </a:rPr>
              <a:t>τῇ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ἐκκλησίᾳ τῇ ἀγαπητῂ γράφει ὁ κύριος λόγον </a:t>
            </a:r>
          </a:p>
          <a:p>
            <a:r>
              <a:rPr lang="el-GR" sz="3200" dirty="0" smtClean="0">
                <a:latin typeface="Minion Pro"/>
                <a:cs typeface="Minion Pro"/>
              </a:rPr>
              <a:t>τὸν ἀγαθόν</a:t>
            </a:r>
            <a:endParaRPr lang="en-US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18098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1028700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El Señor escribe la buena palabra (o palabra buena ) a la iglesia amada.</a:t>
            </a:r>
          </a:p>
        </p:txBody>
      </p:sp>
      <p:graphicFrame>
        <p:nvGraphicFramePr>
          <p:cNvPr id="14603" name="Group 267"/>
          <p:cNvGraphicFramePr>
            <a:graphicFrameLocks noGrp="1"/>
          </p:cNvGraphicFramePr>
          <p:nvPr/>
        </p:nvGraphicFramePr>
        <p:xfrm>
          <a:off x="228601" y="2000251"/>
          <a:ext cx="8702675" cy="2857499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533400"/>
                <a:gridCol w="1524000"/>
                <a:gridCol w="1387475"/>
              </a:tblGrid>
              <a:tr h="25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evkklhsi,a|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avgaphth</a:t>
                      </a: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.|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gra,fei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lo,gon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avgaqo,n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15" name="Text Box 179"/>
          <p:cNvSpPr txBox="1">
            <a:spLocks noChangeArrowheads="1"/>
          </p:cNvSpPr>
          <p:nvPr/>
        </p:nvSpPr>
        <p:spPr bwMode="auto">
          <a:xfrm>
            <a:off x="42672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16" name="Text Box 180"/>
          <p:cNvSpPr txBox="1">
            <a:spLocks noChangeArrowheads="1"/>
          </p:cNvSpPr>
          <p:nvPr/>
        </p:nvSpPr>
        <p:spPr bwMode="auto">
          <a:xfrm>
            <a:off x="48768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F</a:t>
            </a:r>
          </a:p>
        </p:txBody>
      </p:sp>
      <p:sp>
        <p:nvSpPr>
          <p:cNvPr id="14517" name="Text Box 181"/>
          <p:cNvSpPr txBox="1">
            <a:spLocks noChangeArrowheads="1"/>
          </p:cNvSpPr>
          <p:nvPr/>
        </p:nvSpPr>
        <p:spPr bwMode="auto">
          <a:xfrm>
            <a:off x="5486400" y="22283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D</a:t>
            </a:r>
          </a:p>
        </p:txBody>
      </p:sp>
      <p:sp>
        <p:nvSpPr>
          <p:cNvPr id="14554" name="Text Box 218"/>
          <p:cNvSpPr txBox="1">
            <a:spLocks noChangeArrowheads="1"/>
          </p:cNvSpPr>
          <p:nvPr/>
        </p:nvSpPr>
        <p:spPr bwMode="auto">
          <a:xfrm>
            <a:off x="42672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55" name="Text Box 219"/>
          <p:cNvSpPr txBox="1">
            <a:spLocks noChangeArrowheads="1"/>
          </p:cNvSpPr>
          <p:nvPr/>
        </p:nvSpPr>
        <p:spPr bwMode="auto">
          <a:xfrm>
            <a:off x="48768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F</a:t>
            </a:r>
          </a:p>
        </p:txBody>
      </p:sp>
      <p:sp>
        <p:nvSpPr>
          <p:cNvPr id="14556" name="Text Box 220"/>
          <p:cNvSpPr txBox="1">
            <a:spLocks noChangeArrowheads="1"/>
          </p:cNvSpPr>
          <p:nvPr/>
        </p:nvSpPr>
        <p:spPr bwMode="auto">
          <a:xfrm>
            <a:off x="5486400" y="26860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D</a:t>
            </a:r>
          </a:p>
        </p:txBody>
      </p:sp>
      <p:sp>
        <p:nvSpPr>
          <p:cNvPr id="14557" name="Text Box 221"/>
          <p:cNvSpPr txBox="1">
            <a:spLocks noChangeArrowheads="1"/>
          </p:cNvSpPr>
          <p:nvPr/>
        </p:nvSpPr>
        <p:spPr bwMode="auto">
          <a:xfrm>
            <a:off x="1981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P</a:t>
            </a:r>
          </a:p>
        </p:txBody>
      </p:sp>
      <p:sp>
        <p:nvSpPr>
          <p:cNvPr id="14558" name="Text Box 222"/>
          <p:cNvSpPr txBox="1">
            <a:spLocks noChangeArrowheads="1"/>
          </p:cNvSpPr>
          <p:nvPr/>
        </p:nvSpPr>
        <p:spPr bwMode="auto">
          <a:xfrm>
            <a:off x="25908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A</a:t>
            </a:r>
          </a:p>
        </p:txBody>
      </p:sp>
      <p:sp>
        <p:nvSpPr>
          <p:cNvPr id="14559" name="Text Box 223"/>
          <p:cNvSpPr txBox="1">
            <a:spLocks noChangeArrowheads="1"/>
          </p:cNvSpPr>
          <p:nvPr/>
        </p:nvSpPr>
        <p:spPr bwMode="auto">
          <a:xfrm>
            <a:off x="3124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I</a:t>
            </a:r>
          </a:p>
        </p:txBody>
      </p:sp>
      <p:sp>
        <p:nvSpPr>
          <p:cNvPr id="14560" name="Text Box 224"/>
          <p:cNvSpPr txBox="1">
            <a:spLocks noChangeArrowheads="1"/>
          </p:cNvSpPr>
          <p:nvPr/>
        </p:nvSpPr>
        <p:spPr bwMode="auto">
          <a:xfrm>
            <a:off x="36576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3</a:t>
            </a:r>
          </a:p>
        </p:txBody>
      </p:sp>
      <p:sp>
        <p:nvSpPr>
          <p:cNvPr id="14561" name="Text Box 225"/>
          <p:cNvSpPr txBox="1">
            <a:spLocks noChangeArrowheads="1"/>
          </p:cNvSpPr>
          <p:nvPr/>
        </p:nvSpPr>
        <p:spPr bwMode="auto">
          <a:xfrm>
            <a:off x="4267200" y="31051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65" name="Text Box 229"/>
          <p:cNvSpPr txBox="1">
            <a:spLocks noChangeArrowheads="1"/>
          </p:cNvSpPr>
          <p:nvPr/>
        </p:nvSpPr>
        <p:spPr bwMode="auto">
          <a:xfrm>
            <a:off x="4267200" y="35433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66" name="Text Box 230"/>
          <p:cNvSpPr txBox="1">
            <a:spLocks noChangeArrowheads="1"/>
          </p:cNvSpPr>
          <p:nvPr/>
        </p:nvSpPr>
        <p:spPr bwMode="auto">
          <a:xfrm>
            <a:off x="4876800" y="35433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M</a:t>
            </a:r>
          </a:p>
        </p:txBody>
      </p:sp>
      <p:sp>
        <p:nvSpPr>
          <p:cNvPr id="14567" name="Text Box 231"/>
          <p:cNvSpPr txBox="1">
            <a:spLocks noChangeArrowheads="1"/>
          </p:cNvSpPr>
          <p:nvPr/>
        </p:nvSpPr>
        <p:spPr bwMode="auto">
          <a:xfrm>
            <a:off x="5486400" y="35433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N</a:t>
            </a:r>
          </a:p>
        </p:txBody>
      </p:sp>
      <p:sp>
        <p:nvSpPr>
          <p:cNvPr id="14592" name="Text Box 256"/>
          <p:cNvSpPr txBox="1">
            <a:spLocks noChangeArrowheads="1"/>
          </p:cNvSpPr>
          <p:nvPr/>
        </p:nvSpPr>
        <p:spPr bwMode="auto">
          <a:xfrm>
            <a:off x="4267200" y="40005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93" name="Text Box 257"/>
          <p:cNvSpPr txBox="1">
            <a:spLocks noChangeArrowheads="1"/>
          </p:cNvSpPr>
          <p:nvPr/>
        </p:nvSpPr>
        <p:spPr bwMode="auto">
          <a:xfrm>
            <a:off x="4876800" y="40005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M</a:t>
            </a:r>
          </a:p>
        </p:txBody>
      </p:sp>
      <p:sp>
        <p:nvSpPr>
          <p:cNvPr id="14594" name="Text Box 258"/>
          <p:cNvSpPr txBox="1">
            <a:spLocks noChangeArrowheads="1"/>
          </p:cNvSpPr>
          <p:nvPr/>
        </p:nvSpPr>
        <p:spPr bwMode="auto">
          <a:xfrm>
            <a:off x="5486400" y="40005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A</a:t>
            </a:r>
          </a:p>
        </p:txBody>
      </p:sp>
      <p:sp>
        <p:nvSpPr>
          <p:cNvPr id="14595" name="Text Box 259"/>
          <p:cNvSpPr txBox="1">
            <a:spLocks noChangeArrowheads="1"/>
          </p:cNvSpPr>
          <p:nvPr/>
        </p:nvSpPr>
        <p:spPr bwMode="auto">
          <a:xfrm>
            <a:off x="4267200" y="44005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S</a:t>
            </a:r>
          </a:p>
        </p:txBody>
      </p:sp>
      <p:sp>
        <p:nvSpPr>
          <p:cNvPr id="14596" name="Text Box 260"/>
          <p:cNvSpPr txBox="1">
            <a:spLocks noChangeArrowheads="1"/>
          </p:cNvSpPr>
          <p:nvPr/>
        </p:nvSpPr>
        <p:spPr bwMode="auto">
          <a:xfrm>
            <a:off x="4876800" y="44005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M</a:t>
            </a:r>
          </a:p>
        </p:txBody>
      </p:sp>
      <p:sp>
        <p:nvSpPr>
          <p:cNvPr id="14597" name="Text Box 261"/>
          <p:cNvSpPr txBox="1">
            <a:spLocks noChangeArrowheads="1"/>
          </p:cNvSpPr>
          <p:nvPr/>
        </p:nvSpPr>
        <p:spPr bwMode="auto">
          <a:xfrm>
            <a:off x="5486400" y="44005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cs typeface="+mn-cs"/>
              </a:rPr>
              <a:t>A</a:t>
            </a:r>
          </a:p>
        </p:txBody>
      </p:sp>
      <p:sp>
        <p:nvSpPr>
          <p:cNvPr id="14604" name="Text Box 268"/>
          <p:cNvSpPr txBox="1">
            <a:spLocks noChangeArrowheads="1"/>
          </p:cNvSpPr>
          <p:nvPr/>
        </p:nvSpPr>
        <p:spPr bwMode="auto">
          <a:xfrm>
            <a:off x="6019800" y="219075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evkklhsi,a</a:t>
            </a:r>
          </a:p>
        </p:txBody>
      </p:sp>
      <p:sp>
        <p:nvSpPr>
          <p:cNvPr id="14605" name="Text Box 269"/>
          <p:cNvSpPr txBox="1">
            <a:spLocks noChangeArrowheads="1"/>
          </p:cNvSpPr>
          <p:nvPr/>
        </p:nvSpPr>
        <p:spPr bwMode="auto">
          <a:xfrm>
            <a:off x="7543800" y="222839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>
                <a:latin typeface="Palatino Linotype" charset="0"/>
                <a:cs typeface="+mn-cs"/>
              </a:rPr>
              <a:t>a iglesia</a:t>
            </a:r>
          </a:p>
        </p:txBody>
      </p:sp>
      <p:sp>
        <p:nvSpPr>
          <p:cNvPr id="14606" name="Text Box 270"/>
          <p:cNvSpPr txBox="1">
            <a:spLocks noChangeArrowheads="1"/>
          </p:cNvSpPr>
          <p:nvPr/>
        </p:nvSpPr>
        <p:spPr bwMode="auto">
          <a:xfrm>
            <a:off x="6019800" y="2606075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Bwgrkn"/>
                <a:cs typeface="Bwgrkn"/>
              </a:rPr>
              <a:t>avgaphto,j</a:t>
            </a:r>
          </a:p>
        </p:txBody>
      </p:sp>
      <p:sp>
        <p:nvSpPr>
          <p:cNvPr id="14607" name="Text Box 271"/>
          <p:cNvSpPr txBox="1">
            <a:spLocks noChangeArrowheads="1"/>
          </p:cNvSpPr>
          <p:nvPr/>
        </p:nvSpPr>
        <p:spPr bwMode="auto">
          <a:xfrm>
            <a:off x="7543800" y="266168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latin typeface="Palatino Linotype" charset="0"/>
                <a:cs typeface="+mn-cs"/>
              </a:rPr>
              <a:t>amada</a:t>
            </a:r>
          </a:p>
        </p:txBody>
      </p:sp>
      <p:sp>
        <p:nvSpPr>
          <p:cNvPr id="14608" name="Text Box 272"/>
          <p:cNvSpPr txBox="1">
            <a:spLocks noChangeArrowheads="1"/>
          </p:cNvSpPr>
          <p:nvPr/>
        </p:nvSpPr>
        <p:spPr bwMode="auto">
          <a:xfrm>
            <a:off x="6019800" y="2987760"/>
            <a:ext cx="152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gra,fw</a:t>
            </a:r>
          </a:p>
        </p:txBody>
      </p:sp>
      <p:sp>
        <p:nvSpPr>
          <p:cNvPr id="14609" name="Text Box 273"/>
          <p:cNvSpPr txBox="1">
            <a:spLocks noChangeArrowheads="1"/>
          </p:cNvSpPr>
          <p:nvPr/>
        </p:nvSpPr>
        <p:spPr bwMode="auto">
          <a:xfrm>
            <a:off x="7543800" y="309382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latin typeface="Palatino Linotype" charset="0"/>
                <a:cs typeface="+mn-cs"/>
              </a:rPr>
              <a:t>escribe</a:t>
            </a:r>
          </a:p>
        </p:txBody>
      </p:sp>
      <p:sp>
        <p:nvSpPr>
          <p:cNvPr id="14610" name="Text Box 274"/>
          <p:cNvSpPr txBox="1">
            <a:spLocks noChangeArrowheads="1"/>
          </p:cNvSpPr>
          <p:nvPr/>
        </p:nvSpPr>
        <p:spPr bwMode="auto">
          <a:xfrm>
            <a:off x="6019800" y="3430545"/>
            <a:ext cx="1600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ku,rioj</a:t>
            </a:r>
          </a:p>
        </p:txBody>
      </p:sp>
      <p:sp>
        <p:nvSpPr>
          <p:cNvPr id="14611" name="Text Box 275"/>
          <p:cNvSpPr txBox="1">
            <a:spLocks noChangeArrowheads="1"/>
          </p:cNvSpPr>
          <p:nvPr/>
        </p:nvSpPr>
        <p:spPr bwMode="auto">
          <a:xfrm>
            <a:off x="7543800" y="3493015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latin typeface="Palatino Linotype" charset="0"/>
                <a:cs typeface="+mn-cs"/>
              </a:rPr>
              <a:t>Señor</a:t>
            </a:r>
          </a:p>
        </p:txBody>
      </p:sp>
      <p:sp>
        <p:nvSpPr>
          <p:cNvPr id="14612" name="Text Box 276"/>
          <p:cNvSpPr txBox="1">
            <a:spLocks noChangeArrowheads="1"/>
          </p:cNvSpPr>
          <p:nvPr/>
        </p:nvSpPr>
        <p:spPr bwMode="auto">
          <a:xfrm>
            <a:off x="6019800" y="3860285"/>
            <a:ext cx="152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lo,goj</a:t>
            </a:r>
          </a:p>
        </p:txBody>
      </p:sp>
      <p:sp>
        <p:nvSpPr>
          <p:cNvPr id="14613" name="Text Box 277"/>
          <p:cNvSpPr txBox="1">
            <a:spLocks noChangeArrowheads="1"/>
          </p:cNvSpPr>
          <p:nvPr/>
        </p:nvSpPr>
        <p:spPr bwMode="auto">
          <a:xfrm>
            <a:off x="7543800" y="3891060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Palatino Linotype" charset="0"/>
                <a:cs typeface="+mn-cs"/>
              </a:rPr>
              <a:t>palabra</a:t>
            </a:r>
          </a:p>
        </p:txBody>
      </p:sp>
      <p:sp>
        <p:nvSpPr>
          <p:cNvPr id="14614" name="Text Box 278"/>
          <p:cNvSpPr txBox="1">
            <a:spLocks noChangeArrowheads="1"/>
          </p:cNvSpPr>
          <p:nvPr/>
        </p:nvSpPr>
        <p:spPr bwMode="auto">
          <a:xfrm>
            <a:off x="6019800" y="4294660"/>
            <a:ext cx="152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avgaqo,j</a:t>
            </a:r>
          </a:p>
        </p:txBody>
      </p:sp>
      <p:sp>
        <p:nvSpPr>
          <p:cNvPr id="14615" name="Text Box 279"/>
          <p:cNvSpPr txBox="1">
            <a:spLocks noChangeArrowheads="1"/>
          </p:cNvSpPr>
          <p:nvPr/>
        </p:nvSpPr>
        <p:spPr bwMode="auto">
          <a:xfrm>
            <a:off x="7543800" y="4366225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latin typeface="Palatino Linotype" charset="0"/>
                <a:cs typeface="+mn-cs"/>
              </a:rPr>
              <a:t>buena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" y="57150"/>
            <a:ext cx="8010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Minion Pro"/>
                <a:cs typeface="Minion Pro"/>
              </a:rPr>
              <a:t>τῇ</a:t>
            </a:r>
            <a:r>
              <a:rPr lang="es-ES_tradnl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ἐκκλησίᾳ τῇ ἀγαπητῂ γράφει ὁ κύριος λόγον </a:t>
            </a:r>
          </a:p>
          <a:p>
            <a:r>
              <a:rPr lang="el-GR" sz="3200" dirty="0" smtClean="0">
                <a:latin typeface="Minion Pro"/>
                <a:cs typeface="Minion Pro"/>
              </a:rPr>
              <a:t>τὸν ἀγαθόν</a:t>
            </a:r>
            <a:endParaRPr lang="en-US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56453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285750"/>
            <a:ext cx="845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(Apocalipsis 4:8)</a:t>
            </a:r>
            <a:r>
              <a:rPr lang="es-PE" sz="3200" dirty="0">
                <a:latin typeface="Bwgrkl" charset="0"/>
                <a:cs typeface="+mn-cs"/>
              </a:rPr>
              <a:t> </a:t>
            </a:r>
            <a:r>
              <a:rPr lang="es-PE" sz="3200" dirty="0">
                <a:latin typeface="Bwgrkn"/>
                <a:cs typeface="Bwgrkn"/>
              </a:rPr>
              <a:t>a[gioj a[gioj a[gioj ku,rioj o` qeoj o` pantokra,twr </a:t>
            </a:r>
            <a:r>
              <a:rPr lang="es-PE" sz="2800" dirty="0">
                <a:cs typeface="+mn-cs"/>
              </a:rPr>
              <a:t>(todopoderoso)</a:t>
            </a:r>
            <a:endParaRPr lang="es-PE" sz="3200" dirty="0">
              <a:latin typeface="Bwgrk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285750"/>
            <a:ext cx="845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(Apocalipsis 4:8)</a:t>
            </a:r>
            <a:r>
              <a:rPr lang="es-PE" sz="3200" dirty="0">
                <a:latin typeface="Bwgrkl" charset="0"/>
                <a:cs typeface="+mn-cs"/>
              </a:rPr>
              <a:t> </a:t>
            </a:r>
            <a:r>
              <a:rPr lang="es-PE" sz="3200" dirty="0">
                <a:latin typeface="Bwgrkn"/>
                <a:cs typeface="Bwgrkn"/>
              </a:rPr>
              <a:t>a[gioj a[gioj a[gioj ku,rioj o` qeoj o` pantokra,twr </a:t>
            </a:r>
            <a:r>
              <a:rPr lang="es-PE" sz="2800" dirty="0">
                <a:cs typeface="+mn-cs"/>
              </a:rPr>
              <a:t>(todopoderoso)</a:t>
            </a:r>
            <a:endParaRPr lang="es-PE" sz="3200" dirty="0">
              <a:latin typeface="Bwgrkl" charset="0"/>
              <a:cs typeface="+mn-cs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8100" y="1314450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Santo, santo, santo es el Señor Dios (el) Todopoderoso.</a:t>
            </a:r>
          </a:p>
        </p:txBody>
      </p:sp>
    </p:spTree>
    <p:extLst>
      <p:ext uri="{BB962C8B-B14F-4D97-AF65-F5344CB8AC3E}">
        <p14:creationId xmlns:p14="http://schemas.microsoft.com/office/powerpoint/2010/main" val="304430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" y="96381"/>
            <a:ext cx="8839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s-MX" sz="2400" dirty="0">
                <a:cs typeface="+mn-cs"/>
              </a:rPr>
              <a:t>Col. 1:1 </a:t>
            </a:r>
            <a:r>
              <a:rPr lang="es-MX" sz="2800" dirty="0">
                <a:latin typeface="Bwgrkn"/>
                <a:cs typeface="Bwgrkn"/>
              </a:rPr>
              <a:t>Pau/loj avpo,stoloj Cristou/ VIhsou/ dia</a:t>
            </a:r>
            <a:r>
              <a:rPr lang="es-MX" sz="2800" dirty="0">
                <a:latin typeface="Bwgrkl" charset="0"/>
                <a:cs typeface="+mn-cs"/>
              </a:rPr>
              <a:t>. </a:t>
            </a:r>
            <a:r>
              <a:rPr lang="es-MX" sz="2800" dirty="0">
                <a:cs typeface="+mn-cs"/>
              </a:rPr>
              <a:t>(por) </a:t>
            </a:r>
            <a:r>
              <a:rPr lang="es-MX" sz="2800" dirty="0">
                <a:latin typeface="Bwgrkn"/>
                <a:cs typeface="Bwgrkn"/>
              </a:rPr>
              <a:t>qelh</a:t>
            </a:r>
            <a:r>
              <a:rPr lang="es-MX" sz="2800" dirty="0">
                <a:latin typeface="Bwgrkl" charset="0"/>
                <a:cs typeface="+mn-cs"/>
              </a:rPr>
              <a:t>,</a:t>
            </a:r>
            <a:r>
              <a:rPr lang="es-MX" sz="2800" dirty="0">
                <a:latin typeface="Bwgrkn"/>
                <a:cs typeface="Bwgrkn"/>
              </a:rPr>
              <a:t>matoj</a:t>
            </a:r>
            <a:r>
              <a:rPr lang="es-MX" sz="2800" dirty="0">
                <a:latin typeface="Bwgrkl" charset="0"/>
                <a:cs typeface="+mn-cs"/>
              </a:rPr>
              <a:t> </a:t>
            </a:r>
            <a:r>
              <a:rPr lang="es-MX" sz="2400" dirty="0">
                <a:cs typeface="+mn-cs"/>
              </a:rPr>
              <a:t>(voluntad) </a:t>
            </a:r>
            <a:r>
              <a:rPr lang="es-MX" sz="2800" dirty="0">
                <a:latin typeface="Bwgrkn"/>
                <a:cs typeface="Bwgrkn"/>
              </a:rPr>
              <a:t>qeou/ kai. Timo,qeoj o` avdelfo.j </a:t>
            </a:r>
            <a:r>
              <a:rPr lang="es-MX" sz="2400" dirty="0">
                <a:cs typeface="+mn-cs"/>
              </a:rPr>
              <a:t>2 </a:t>
            </a:r>
            <a:r>
              <a:rPr lang="es-MX" sz="2800" dirty="0" smtClean="0">
                <a:latin typeface="Bwgrkn"/>
                <a:cs typeface="Bwgrkn"/>
              </a:rPr>
              <a:t>toi</a:t>
            </a:r>
            <a:r>
              <a:rPr lang="es-MX" sz="2800" dirty="0">
                <a:latin typeface="Bwgrkn"/>
                <a:cs typeface="Bwgrkn"/>
              </a:rPr>
              <a:t>/j evn Kolossai/j a`gi,oij kai. pistoi/j avdelfoi/j evn Cristw/|( ca,rij </a:t>
            </a:r>
            <a:r>
              <a:rPr lang="es-MX" sz="2400" dirty="0">
                <a:cs typeface="+mn-cs"/>
              </a:rPr>
              <a:t>(gracia) </a:t>
            </a:r>
            <a:r>
              <a:rPr lang="es-MX" sz="2800" dirty="0">
                <a:latin typeface="Bwgrkn"/>
                <a:cs typeface="Bwgrkn"/>
              </a:rPr>
              <a:t>u`mi/n </a:t>
            </a:r>
            <a:r>
              <a:rPr lang="es-MX" sz="2400" dirty="0">
                <a:cs typeface="+mn-cs"/>
              </a:rPr>
              <a:t>(a ustedes) </a:t>
            </a:r>
            <a:r>
              <a:rPr lang="es-MX" sz="2800" dirty="0">
                <a:latin typeface="Bwgrkn"/>
                <a:cs typeface="Bwgrkn"/>
              </a:rPr>
              <a:t>kai. eivrh,nh </a:t>
            </a:r>
            <a:r>
              <a:rPr lang="es-MX" sz="2400" dirty="0">
                <a:cs typeface="+mn-cs"/>
              </a:rPr>
              <a:t>(paz) </a:t>
            </a:r>
            <a:r>
              <a:rPr lang="es-MX" sz="2800" dirty="0">
                <a:latin typeface="Bwgrkn"/>
                <a:cs typeface="Bwgrkn"/>
              </a:rPr>
              <a:t>avpo</a:t>
            </a:r>
            <a:r>
              <a:rPr lang="es-MX" sz="2800" dirty="0">
                <a:latin typeface="Bwgrkl" charset="0"/>
                <a:cs typeface="+mn-cs"/>
              </a:rPr>
              <a:t>.</a:t>
            </a:r>
            <a:r>
              <a:rPr lang="es-MX" sz="2800" dirty="0">
                <a:cs typeface="+mn-cs"/>
              </a:rPr>
              <a:t> </a:t>
            </a:r>
            <a:r>
              <a:rPr lang="es-MX" sz="2400" dirty="0">
                <a:cs typeface="+mn-cs"/>
              </a:rPr>
              <a:t>(de) </a:t>
            </a:r>
            <a:r>
              <a:rPr lang="es-MX" sz="2800" dirty="0">
                <a:latin typeface="Bwgrkn"/>
                <a:cs typeface="Bwgrkn"/>
              </a:rPr>
              <a:t>qeou/ patro.j </a:t>
            </a:r>
            <a:r>
              <a:rPr lang="es-MX" sz="2400" dirty="0">
                <a:cs typeface="+mn-cs"/>
              </a:rPr>
              <a:t>(padre) </a:t>
            </a:r>
            <a:r>
              <a:rPr lang="es-MX" sz="2800" dirty="0">
                <a:latin typeface="Bwgrkn"/>
                <a:cs typeface="Bwgrkn"/>
              </a:rPr>
              <a:t>h`mw/n </a:t>
            </a:r>
            <a:r>
              <a:rPr lang="es-MX" sz="2400" dirty="0">
                <a:cs typeface="+mn-cs"/>
              </a:rPr>
              <a:t>(de nosotros).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" y="96381"/>
            <a:ext cx="8839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s-MX" sz="2400" dirty="0">
                <a:cs typeface="+mn-cs"/>
              </a:rPr>
              <a:t>Col. 1:1 </a:t>
            </a:r>
            <a:r>
              <a:rPr lang="es-MX" sz="2800" dirty="0">
                <a:latin typeface="Bwgrkn"/>
                <a:cs typeface="Bwgrkn"/>
              </a:rPr>
              <a:t>Pau/loj avpo,stoloj Cristou/ VIhsou/ dia</a:t>
            </a:r>
            <a:r>
              <a:rPr lang="es-MX" sz="2800" dirty="0">
                <a:latin typeface="Bwgrkl" charset="0"/>
                <a:cs typeface="+mn-cs"/>
              </a:rPr>
              <a:t>. </a:t>
            </a:r>
            <a:r>
              <a:rPr lang="es-MX" sz="2800" dirty="0">
                <a:cs typeface="+mn-cs"/>
              </a:rPr>
              <a:t>(por) </a:t>
            </a:r>
            <a:r>
              <a:rPr lang="es-MX" sz="2800" dirty="0">
                <a:latin typeface="Bwgrkn"/>
                <a:cs typeface="Bwgrkn"/>
              </a:rPr>
              <a:t>qelh</a:t>
            </a:r>
            <a:r>
              <a:rPr lang="es-MX" sz="2800" dirty="0">
                <a:latin typeface="Bwgrkl" charset="0"/>
                <a:cs typeface="+mn-cs"/>
              </a:rPr>
              <a:t>,</a:t>
            </a:r>
            <a:r>
              <a:rPr lang="es-MX" sz="2800" dirty="0">
                <a:latin typeface="Bwgrkn"/>
                <a:cs typeface="Bwgrkn"/>
              </a:rPr>
              <a:t>matoj</a:t>
            </a:r>
            <a:r>
              <a:rPr lang="es-MX" sz="2800" dirty="0">
                <a:latin typeface="Bwgrkl" charset="0"/>
                <a:cs typeface="+mn-cs"/>
              </a:rPr>
              <a:t> </a:t>
            </a:r>
            <a:r>
              <a:rPr lang="es-MX" sz="2400" dirty="0">
                <a:cs typeface="+mn-cs"/>
              </a:rPr>
              <a:t>(voluntad) </a:t>
            </a:r>
            <a:r>
              <a:rPr lang="es-MX" sz="2800" dirty="0">
                <a:latin typeface="Bwgrkn"/>
                <a:cs typeface="Bwgrkn"/>
              </a:rPr>
              <a:t>qeou/ kai. Timo,qeoj o` avdelfo.j </a:t>
            </a:r>
            <a:r>
              <a:rPr lang="es-MX" sz="2400" dirty="0">
                <a:cs typeface="+mn-cs"/>
              </a:rPr>
              <a:t>2 </a:t>
            </a:r>
            <a:r>
              <a:rPr lang="es-MX" sz="2800" dirty="0" smtClean="0">
                <a:latin typeface="Bwgrkn"/>
                <a:cs typeface="Bwgrkn"/>
              </a:rPr>
              <a:t>toi</a:t>
            </a:r>
            <a:r>
              <a:rPr lang="es-MX" sz="2800" dirty="0">
                <a:latin typeface="Bwgrkn"/>
                <a:cs typeface="Bwgrkn"/>
              </a:rPr>
              <a:t>/j evn Kolossai/j a`gi,oij kai. pistoi/j avdelfoi/j evn Cristw/|( ca,rij </a:t>
            </a:r>
            <a:r>
              <a:rPr lang="es-MX" sz="2400" dirty="0">
                <a:cs typeface="+mn-cs"/>
              </a:rPr>
              <a:t>(gracia) </a:t>
            </a:r>
            <a:r>
              <a:rPr lang="es-MX" sz="2800" dirty="0">
                <a:latin typeface="Bwgrkn"/>
                <a:cs typeface="Bwgrkn"/>
              </a:rPr>
              <a:t>u`mi/n </a:t>
            </a:r>
            <a:r>
              <a:rPr lang="es-MX" sz="2400" dirty="0">
                <a:cs typeface="+mn-cs"/>
              </a:rPr>
              <a:t>(a ustedes) </a:t>
            </a:r>
            <a:r>
              <a:rPr lang="es-MX" sz="2800" dirty="0">
                <a:latin typeface="Bwgrkn"/>
                <a:cs typeface="Bwgrkn"/>
              </a:rPr>
              <a:t>kai. eivrh,nh </a:t>
            </a:r>
            <a:r>
              <a:rPr lang="es-MX" sz="2400" dirty="0">
                <a:cs typeface="+mn-cs"/>
              </a:rPr>
              <a:t>(paz) </a:t>
            </a:r>
            <a:r>
              <a:rPr lang="es-MX" sz="2800" dirty="0">
                <a:latin typeface="Bwgrkn"/>
                <a:cs typeface="Bwgrkn"/>
              </a:rPr>
              <a:t>avpo</a:t>
            </a:r>
            <a:r>
              <a:rPr lang="es-MX" sz="2800" dirty="0">
                <a:latin typeface="Bwgrkl" charset="0"/>
                <a:cs typeface="+mn-cs"/>
              </a:rPr>
              <a:t>.</a:t>
            </a:r>
            <a:r>
              <a:rPr lang="es-MX" sz="2800" dirty="0">
                <a:cs typeface="+mn-cs"/>
              </a:rPr>
              <a:t> </a:t>
            </a:r>
            <a:r>
              <a:rPr lang="es-MX" sz="2400" dirty="0">
                <a:cs typeface="+mn-cs"/>
              </a:rPr>
              <a:t>(de) </a:t>
            </a:r>
            <a:r>
              <a:rPr lang="es-MX" sz="2800" dirty="0">
                <a:latin typeface="Bwgrkn"/>
                <a:cs typeface="Bwgrkn"/>
              </a:rPr>
              <a:t>qeou/ patro.j </a:t>
            </a:r>
            <a:r>
              <a:rPr lang="es-MX" sz="2400" dirty="0">
                <a:cs typeface="+mn-cs"/>
              </a:rPr>
              <a:t>(padre) </a:t>
            </a:r>
            <a:r>
              <a:rPr lang="es-MX" sz="2800" dirty="0">
                <a:latin typeface="Bwgrkn"/>
                <a:cs typeface="Bwgrkn"/>
              </a:rPr>
              <a:t>h`mw/n </a:t>
            </a:r>
            <a:r>
              <a:rPr lang="es-MX" sz="2400" dirty="0">
                <a:cs typeface="+mn-cs"/>
              </a:rPr>
              <a:t>(de nosotros).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200" y="2343150"/>
            <a:ext cx="8991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Pablo apóstol de Cristo Jesús por la voluntad de Dios y Timoteo el hermano a </a:t>
            </a:r>
            <a:r>
              <a:rPr lang="es-PE" sz="2800" i="1" dirty="0">
                <a:cs typeface="+mn-cs"/>
              </a:rPr>
              <a:t>los santos y fieles hermanos en Cristo (que están) en Colosas</a:t>
            </a:r>
            <a:r>
              <a:rPr lang="es-PE" sz="2800" dirty="0">
                <a:cs typeface="+mn-cs"/>
              </a:rPr>
              <a:t>, gracia a ustedes y paz de Dios nuestro Padre.</a:t>
            </a:r>
          </a:p>
        </p:txBody>
      </p:sp>
    </p:spTree>
    <p:extLst>
      <p:ext uri="{BB962C8B-B14F-4D97-AF65-F5344CB8AC3E}">
        <p14:creationId xmlns:p14="http://schemas.microsoft.com/office/powerpoint/2010/main" val="357886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" y="96381"/>
            <a:ext cx="8839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s-MX" sz="2400" dirty="0">
                <a:cs typeface="+mn-cs"/>
              </a:rPr>
              <a:t>Col. 1:1 </a:t>
            </a:r>
            <a:r>
              <a:rPr lang="es-MX" sz="2800" dirty="0">
                <a:latin typeface="Bwgrkn"/>
                <a:cs typeface="Bwgrkn"/>
              </a:rPr>
              <a:t>Pau/loj avpo,stoloj Cristou/ VIhsou/ dia</a:t>
            </a:r>
            <a:r>
              <a:rPr lang="es-MX" sz="2800" dirty="0">
                <a:latin typeface="Bwgrkl" charset="0"/>
                <a:cs typeface="+mn-cs"/>
              </a:rPr>
              <a:t>. </a:t>
            </a:r>
            <a:r>
              <a:rPr lang="es-MX" sz="2800" dirty="0">
                <a:cs typeface="+mn-cs"/>
              </a:rPr>
              <a:t>(por) </a:t>
            </a:r>
            <a:r>
              <a:rPr lang="es-MX" sz="2800" dirty="0">
                <a:latin typeface="Bwgrkn"/>
                <a:cs typeface="Bwgrkn"/>
              </a:rPr>
              <a:t>qelh</a:t>
            </a:r>
            <a:r>
              <a:rPr lang="es-MX" sz="2800" dirty="0">
                <a:latin typeface="Bwgrkl" charset="0"/>
                <a:cs typeface="+mn-cs"/>
              </a:rPr>
              <a:t>,</a:t>
            </a:r>
            <a:r>
              <a:rPr lang="es-MX" sz="2800" dirty="0">
                <a:latin typeface="Bwgrkn"/>
                <a:cs typeface="Bwgrkn"/>
              </a:rPr>
              <a:t>matoj</a:t>
            </a:r>
            <a:r>
              <a:rPr lang="es-MX" sz="2800" dirty="0">
                <a:latin typeface="Bwgrkl" charset="0"/>
                <a:cs typeface="+mn-cs"/>
              </a:rPr>
              <a:t> </a:t>
            </a:r>
            <a:r>
              <a:rPr lang="es-MX" sz="2400" dirty="0">
                <a:cs typeface="+mn-cs"/>
              </a:rPr>
              <a:t>(voluntad) </a:t>
            </a:r>
            <a:r>
              <a:rPr lang="es-MX" sz="2800" dirty="0">
                <a:latin typeface="Bwgrkn"/>
                <a:cs typeface="Bwgrkn"/>
              </a:rPr>
              <a:t>qeou/ kai. Timo,qeoj o` avdelfo.j </a:t>
            </a:r>
            <a:r>
              <a:rPr lang="es-MX" sz="2400" dirty="0">
                <a:cs typeface="+mn-cs"/>
              </a:rPr>
              <a:t>2 </a:t>
            </a:r>
            <a:r>
              <a:rPr lang="es-MX" sz="2800" dirty="0" smtClean="0">
                <a:latin typeface="Bwgrkn"/>
                <a:cs typeface="Bwgrkn"/>
              </a:rPr>
              <a:t>toi</a:t>
            </a:r>
            <a:r>
              <a:rPr lang="es-MX" sz="2800" dirty="0">
                <a:latin typeface="Bwgrkn"/>
                <a:cs typeface="Bwgrkn"/>
              </a:rPr>
              <a:t>/j evn Kolossai/j a`gi,oij kai. pistoi/j avdelfoi/j evn Cristw/|( ca,rij </a:t>
            </a:r>
            <a:r>
              <a:rPr lang="es-MX" sz="2400" dirty="0">
                <a:cs typeface="+mn-cs"/>
              </a:rPr>
              <a:t>(gracia) </a:t>
            </a:r>
            <a:r>
              <a:rPr lang="es-MX" sz="2800" dirty="0">
                <a:latin typeface="Bwgrkn"/>
                <a:cs typeface="Bwgrkn"/>
              </a:rPr>
              <a:t>u`mi/n </a:t>
            </a:r>
            <a:r>
              <a:rPr lang="es-MX" sz="2400" dirty="0">
                <a:cs typeface="+mn-cs"/>
              </a:rPr>
              <a:t>(a ustedes) </a:t>
            </a:r>
            <a:r>
              <a:rPr lang="es-MX" sz="2800" dirty="0">
                <a:latin typeface="Bwgrkn"/>
                <a:cs typeface="Bwgrkn"/>
              </a:rPr>
              <a:t>kai. eivrh,nh </a:t>
            </a:r>
            <a:r>
              <a:rPr lang="es-MX" sz="2400" dirty="0">
                <a:cs typeface="+mn-cs"/>
              </a:rPr>
              <a:t>(paz) </a:t>
            </a:r>
            <a:r>
              <a:rPr lang="es-MX" sz="2800" dirty="0">
                <a:latin typeface="Bwgrkn"/>
                <a:cs typeface="Bwgrkn"/>
              </a:rPr>
              <a:t>avpo</a:t>
            </a:r>
            <a:r>
              <a:rPr lang="es-MX" sz="2800" dirty="0">
                <a:latin typeface="Bwgrkl" charset="0"/>
                <a:cs typeface="+mn-cs"/>
              </a:rPr>
              <a:t>.</a:t>
            </a:r>
            <a:r>
              <a:rPr lang="es-MX" sz="2800" dirty="0">
                <a:cs typeface="+mn-cs"/>
              </a:rPr>
              <a:t> </a:t>
            </a:r>
            <a:r>
              <a:rPr lang="es-MX" sz="2400" dirty="0">
                <a:cs typeface="+mn-cs"/>
              </a:rPr>
              <a:t>(de) </a:t>
            </a:r>
            <a:r>
              <a:rPr lang="es-MX" sz="2800" dirty="0">
                <a:latin typeface="Bwgrkn"/>
                <a:cs typeface="Bwgrkn"/>
              </a:rPr>
              <a:t>qeou/ patro.j </a:t>
            </a:r>
            <a:r>
              <a:rPr lang="es-MX" sz="2400" dirty="0">
                <a:cs typeface="+mn-cs"/>
              </a:rPr>
              <a:t>(padre) </a:t>
            </a:r>
            <a:r>
              <a:rPr lang="es-MX" sz="2800" dirty="0">
                <a:latin typeface="Bwgrkn"/>
                <a:cs typeface="Bwgrkn"/>
              </a:rPr>
              <a:t>h`mw/n </a:t>
            </a:r>
            <a:r>
              <a:rPr lang="es-MX" sz="2400" dirty="0">
                <a:cs typeface="+mn-cs"/>
              </a:rPr>
              <a:t>(de nosotros).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200" y="2343150"/>
            <a:ext cx="8991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Pablo apóstol de Cristo Jesús por la voluntad de Dios y Timoteo el hermano a </a:t>
            </a:r>
            <a:r>
              <a:rPr lang="es-PE" sz="2800" i="1" dirty="0">
                <a:cs typeface="+mn-cs"/>
              </a:rPr>
              <a:t>los santos y fieles hermanos en Cristo (que están) en Colosas</a:t>
            </a:r>
            <a:r>
              <a:rPr lang="es-PE" sz="2800" dirty="0">
                <a:cs typeface="+mn-cs"/>
              </a:rPr>
              <a:t>, gracia a ustedes y paz de Dios nuestro Padre.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6200" y="4056043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 smtClean="0">
                <a:cs typeface="+mn-cs"/>
              </a:rPr>
              <a:t>… a </a:t>
            </a:r>
            <a:r>
              <a:rPr lang="es-PE" sz="2800" i="1" dirty="0">
                <a:cs typeface="+mn-cs"/>
              </a:rPr>
              <a:t>los (que están) en </a:t>
            </a:r>
            <a:r>
              <a:rPr lang="es-PE" sz="2800" i="1" dirty="0" smtClean="0">
                <a:cs typeface="+mn-cs"/>
              </a:rPr>
              <a:t>Colosas, </a:t>
            </a:r>
            <a:r>
              <a:rPr lang="es-PE" sz="2800" i="1" dirty="0">
                <a:cs typeface="+mn-cs"/>
              </a:rPr>
              <a:t>santos y fieles hermanos en </a:t>
            </a:r>
            <a:r>
              <a:rPr lang="es-PE" sz="2800" i="1" dirty="0" smtClean="0">
                <a:cs typeface="+mn-cs"/>
              </a:rPr>
              <a:t>Cristo</a:t>
            </a:r>
            <a:r>
              <a:rPr lang="es-PE" sz="2800" dirty="0" smtClean="0">
                <a:cs typeface="+mn-cs"/>
              </a:rPr>
              <a:t>...</a:t>
            </a:r>
            <a:endParaRPr lang="es-PE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89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19239" y="2715220"/>
            <a:ext cx="59388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 dirty="0">
                <a:cs typeface="+mn-cs"/>
              </a:rPr>
              <a:t>El carro </a:t>
            </a:r>
            <a:r>
              <a:rPr lang="es-PE" sz="5400" b="1" dirty="0">
                <a:solidFill>
                  <a:srgbClr val="FF0000"/>
                </a:solidFill>
                <a:cs typeface="+mn-cs"/>
              </a:rPr>
              <a:t>rojo</a:t>
            </a:r>
            <a:r>
              <a:rPr lang="es-PE" sz="5400" dirty="0">
                <a:cs typeface="+mn-cs"/>
              </a:rPr>
              <a:t>.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52400" y="133350"/>
            <a:ext cx="5562600" cy="66675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b="1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500" b="1" i="1" u="sng" dirty="0">
                <a:solidFill>
                  <a:schemeClr val="bg1"/>
                </a:solidFill>
                <a:cs typeface="+mn-cs"/>
              </a:rPr>
              <a:t>adjetivo</a:t>
            </a:r>
            <a:r>
              <a:rPr lang="es-PE" sz="3500" b="1" dirty="0">
                <a:solidFill>
                  <a:schemeClr val="bg1"/>
                </a:solidFill>
                <a:cs typeface="+mn-cs"/>
              </a:rPr>
              <a:t> del español</a:t>
            </a:r>
            <a:endParaRPr lang="en-US" sz="35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52400" y="800100"/>
            <a:ext cx="8839200" cy="200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es-ES" sz="3000" b="1" dirty="0">
                <a:solidFill>
                  <a:schemeClr val="tx2"/>
                </a:solidFill>
                <a:cs typeface="+mn-cs"/>
              </a:rPr>
              <a:t>El adjetivo es una palabra que describe al sustantivo; lo determina o califica. Debe concordar con el sustantivo en </a:t>
            </a:r>
            <a:r>
              <a:rPr lang="es-ES" sz="3000" b="1" i="1" dirty="0">
                <a:solidFill>
                  <a:srgbClr val="FF0000"/>
                </a:solidFill>
                <a:cs typeface="+mn-cs"/>
              </a:rPr>
              <a:t>género</a:t>
            </a:r>
            <a:r>
              <a:rPr lang="es-ES" sz="3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s-ES" sz="3000" b="1" dirty="0">
                <a:solidFill>
                  <a:schemeClr val="tx2"/>
                </a:solidFill>
                <a:cs typeface="+mn-cs"/>
              </a:rPr>
              <a:t>y </a:t>
            </a:r>
            <a:r>
              <a:rPr lang="es-ES" sz="3000" b="1" i="1" dirty="0">
                <a:solidFill>
                  <a:srgbClr val="FF0000"/>
                </a:solidFill>
                <a:cs typeface="+mn-cs"/>
              </a:rPr>
              <a:t>número</a:t>
            </a:r>
            <a:r>
              <a:rPr lang="es-PE" sz="3000" b="1" dirty="0">
                <a:solidFill>
                  <a:schemeClr val="tx2"/>
                </a:solidFill>
                <a:cs typeface="+mn-cs"/>
              </a:rPr>
              <a:t>. </a:t>
            </a:r>
            <a:endParaRPr lang="en-US" sz="3000" b="1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37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8600" y="149767"/>
            <a:ext cx="89154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4500" dirty="0" err="1">
                <a:solidFill>
                  <a:srgbClr val="000000"/>
                </a:solidFill>
                <a:ea typeface="Times New Roman" charset="0"/>
                <a:cs typeface="Arial" charset="0"/>
              </a:rPr>
              <a:t>Jn</a:t>
            </a:r>
            <a:r>
              <a:rPr lang="es-ES" sz="4500" dirty="0">
                <a:solidFill>
                  <a:srgbClr val="000000"/>
                </a:solidFill>
                <a:ea typeface="Times New Roman" charset="0"/>
                <a:cs typeface="Arial" charset="0"/>
              </a:rPr>
              <a:t>. 6:47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avmh.n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avmh.n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le,gw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u`mi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/n( o`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pisteu,wn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3000" dirty="0">
                <a:solidFill>
                  <a:srgbClr val="000000"/>
                </a:solidFill>
                <a:ea typeface="Times New Roman" charset="0"/>
                <a:cs typeface="Arial" charset="0"/>
              </a:rPr>
              <a:t>(el que cree)</a:t>
            </a:r>
            <a:r>
              <a:rPr lang="es-ES" sz="4500" dirty="0">
                <a:solidFill>
                  <a:srgbClr val="000000"/>
                </a:solidFill>
                <a:ea typeface="Times New Roman" charset="0"/>
                <a:cs typeface="Arial" charset="0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e;cei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zwh.n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aivw,nionÅ</a:t>
            </a:r>
            <a:r>
              <a:rPr lang="en-US" sz="4500" dirty="0">
                <a:latin typeface="Bwgrkn"/>
                <a:ea typeface="Times New Roman" charset="0"/>
                <a:cs typeface="Bwgrkn"/>
              </a:rPr>
              <a:t> </a:t>
            </a:r>
            <a:endParaRPr lang="es-MX" sz="4500" dirty="0">
              <a:latin typeface="Bwgrkn"/>
              <a:ea typeface="Times New Roman" charset="0"/>
              <a:cs typeface="Bwgrk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8600" y="149767"/>
            <a:ext cx="89154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4500" dirty="0" err="1">
                <a:solidFill>
                  <a:srgbClr val="000000"/>
                </a:solidFill>
                <a:ea typeface="Times New Roman" charset="0"/>
                <a:cs typeface="Arial" charset="0"/>
              </a:rPr>
              <a:t>Jn</a:t>
            </a:r>
            <a:r>
              <a:rPr lang="es-ES" sz="4500" dirty="0">
                <a:solidFill>
                  <a:srgbClr val="000000"/>
                </a:solidFill>
                <a:ea typeface="Times New Roman" charset="0"/>
                <a:cs typeface="Arial" charset="0"/>
              </a:rPr>
              <a:t>. 6:47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avmh.n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avmh.n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le,gw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u`mi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/n( o`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pisteu,wn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3000" dirty="0">
                <a:solidFill>
                  <a:srgbClr val="000000"/>
                </a:solidFill>
                <a:ea typeface="Times New Roman" charset="0"/>
                <a:cs typeface="Arial" charset="0"/>
              </a:rPr>
              <a:t>(el que cree)</a:t>
            </a:r>
            <a:r>
              <a:rPr lang="es-ES" sz="4500" dirty="0">
                <a:solidFill>
                  <a:srgbClr val="000000"/>
                </a:solidFill>
                <a:ea typeface="Times New Roman" charset="0"/>
                <a:cs typeface="Arial" charset="0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e;cei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zwh.n</a:t>
            </a:r>
            <a:r>
              <a:rPr lang="es-ES" sz="45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5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aivw,nionÅ</a:t>
            </a:r>
            <a:r>
              <a:rPr lang="en-US" sz="4500" dirty="0">
                <a:latin typeface="Bwgrkn"/>
                <a:ea typeface="Times New Roman" charset="0"/>
                <a:cs typeface="Bwgrkn"/>
              </a:rPr>
              <a:t> </a:t>
            </a:r>
            <a:endParaRPr lang="es-MX" sz="4500" dirty="0">
              <a:latin typeface="Bwgrkn"/>
              <a:ea typeface="Times New Roman" charset="0"/>
              <a:cs typeface="Bwgrkn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1000" y="2343150"/>
            <a:ext cx="822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De cierto, de cierto digo a ustedes, el que cree tiene vida eterna. </a:t>
            </a:r>
          </a:p>
        </p:txBody>
      </p:sp>
    </p:spTree>
    <p:extLst>
      <p:ext uri="{BB962C8B-B14F-4D97-AF65-F5344CB8AC3E}">
        <p14:creationId xmlns:p14="http://schemas.microsoft.com/office/powerpoint/2010/main" val="112555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145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Sustantivos masculinos 1ª decli-nación, </a:t>
            </a:r>
            <a:r>
              <a:rPr lang="es-PE" sz="66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adjetivos</a:t>
            </a:r>
            <a:endParaRPr lang="en-US" sz="6600" b="1" dirty="0">
              <a:solidFill>
                <a:schemeClr val="bg1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Palatino Linotype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46" y="209550"/>
            <a:ext cx="7390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  <a:cs typeface="+mn-cs"/>
              </a:rPr>
              <a:t>Griego I : Lección </a:t>
            </a: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  <a:cs typeface="+mn-cs"/>
              </a:rPr>
              <a:t>5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27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19239" y="2715220"/>
            <a:ext cx="59388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 dirty="0">
                <a:cs typeface="+mn-cs"/>
              </a:rPr>
              <a:t>El carro </a:t>
            </a:r>
            <a:r>
              <a:rPr lang="es-PE" sz="5400" b="1" dirty="0">
                <a:solidFill>
                  <a:srgbClr val="FF0000"/>
                </a:solidFill>
                <a:cs typeface="+mn-cs"/>
              </a:rPr>
              <a:t>rojo</a:t>
            </a:r>
            <a:r>
              <a:rPr lang="es-PE" sz="5400" dirty="0">
                <a:cs typeface="+mn-cs"/>
              </a:rPr>
              <a:t>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3401020"/>
            <a:ext cx="8458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5400" dirty="0">
                <a:cs typeface="+mn-cs"/>
              </a:rPr>
              <a:t>Los perros </a:t>
            </a:r>
            <a:r>
              <a:rPr lang="es-PE" sz="5400" b="1" dirty="0">
                <a:solidFill>
                  <a:srgbClr val="FF0000"/>
                </a:solidFill>
                <a:cs typeface="+mn-cs"/>
              </a:rPr>
              <a:t>blancos</a:t>
            </a:r>
            <a:r>
              <a:rPr lang="es-PE" sz="5400" dirty="0">
                <a:cs typeface="+mn-cs"/>
              </a:rPr>
              <a:t>.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52400" y="133350"/>
            <a:ext cx="5562600" cy="66675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anchor="t" anchorCtr="1"/>
          <a:lstStyle/>
          <a:p>
            <a:pPr algn="ctr">
              <a:defRPr/>
            </a:pPr>
            <a:r>
              <a:rPr lang="es-PE" sz="3500" b="1" dirty="0">
                <a:solidFill>
                  <a:schemeClr val="bg1"/>
                </a:solidFill>
                <a:cs typeface="+mn-cs"/>
              </a:rPr>
              <a:t>El </a:t>
            </a:r>
            <a:r>
              <a:rPr lang="es-PE" sz="3500" b="1" i="1" u="sng" dirty="0">
                <a:solidFill>
                  <a:schemeClr val="bg1"/>
                </a:solidFill>
                <a:cs typeface="+mn-cs"/>
              </a:rPr>
              <a:t>adjetivo</a:t>
            </a:r>
            <a:r>
              <a:rPr lang="es-PE" sz="3500" b="1" dirty="0">
                <a:solidFill>
                  <a:schemeClr val="bg1"/>
                </a:solidFill>
                <a:cs typeface="+mn-cs"/>
              </a:rPr>
              <a:t> del español</a:t>
            </a:r>
            <a:endParaRPr lang="en-US" sz="35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52400" y="800100"/>
            <a:ext cx="8839200" cy="200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es-ES" sz="3000" b="1" dirty="0">
                <a:solidFill>
                  <a:schemeClr val="tx2"/>
                </a:solidFill>
                <a:cs typeface="+mn-cs"/>
              </a:rPr>
              <a:t>El adjetivo es una palabra que describe al sustantivo; lo determina o califica. Debe concordar con el sustantivo en </a:t>
            </a:r>
            <a:r>
              <a:rPr lang="es-ES" sz="3000" b="1" i="1" dirty="0">
                <a:solidFill>
                  <a:srgbClr val="FF0000"/>
                </a:solidFill>
                <a:cs typeface="+mn-cs"/>
              </a:rPr>
              <a:t>género</a:t>
            </a:r>
            <a:r>
              <a:rPr lang="es-ES" sz="3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s-ES" sz="3000" b="1" dirty="0">
                <a:solidFill>
                  <a:schemeClr val="tx2"/>
                </a:solidFill>
                <a:cs typeface="+mn-cs"/>
              </a:rPr>
              <a:t>y </a:t>
            </a:r>
            <a:r>
              <a:rPr lang="es-ES" sz="3000" b="1" i="1" dirty="0">
                <a:solidFill>
                  <a:srgbClr val="FF0000"/>
                </a:solidFill>
                <a:cs typeface="+mn-cs"/>
              </a:rPr>
              <a:t>número</a:t>
            </a:r>
            <a:r>
              <a:rPr lang="es-PE" sz="3000" b="1" dirty="0">
                <a:solidFill>
                  <a:schemeClr val="tx2"/>
                </a:solidFill>
                <a:cs typeface="+mn-cs"/>
              </a:rPr>
              <a:t>. </a:t>
            </a:r>
            <a:endParaRPr lang="en-US" sz="3000" b="1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91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3798</Words>
  <Application>Microsoft Macintosh PowerPoint</Application>
  <PresentationFormat>On-screen Show (16:9)</PresentationFormat>
  <Paragraphs>1372</Paragraphs>
  <Slides>82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 posiciones de los adjetivos</vt:lpstr>
      <vt:lpstr>Las posiciones de los adjetivos</vt:lpstr>
      <vt:lpstr>Las posiciones de los adjetivos</vt:lpstr>
      <vt:lpstr>Las posiciones de los adjetivos</vt:lpstr>
      <vt:lpstr>Las posiciones de los adjetivos</vt:lpstr>
      <vt:lpstr>Las posiciones de los adjetivos</vt:lpstr>
      <vt:lpstr>Las posiciones de los adjetivos</vt:lpstr>
      <vt:lpstr>Las posiciones de los adjetivos</vt:lpstr>
      <vt:lpstr>Las posiciones de los adjetivos</vt:lpstr>
      <vt:lpstr>Las posiciones de los adjetivos</vt:lpstr>
      <vt:lpstr>Las posiciones de los adjetivos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OWNERCOMP</dc:creator>
  <cp:lastModifiedBy>Angel Zumaeta</cp:lastModifiedBy>
  <cp:revision>62</cp:revision>
  <dcterms:created xsi:type="dcterms:W3CDTF">2006-04-03T19:59:23Z</dcterms:created>
  <dcterms:modified xsi:type="dcterms:W3CDTF">2014-04-02T15:17:33Z</dcterms:modified>
</cp:coreProperties>
</file>